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12"/>
  </p:notesMasterIdLst>
  <p:sldIdLst>
    <p:sldId id="280" r:id="rId5"/>
    <p:sldId id="271" r:id="rId6"/>
    <p:sldId id="258" r:id="rId7"/>
    <p:sldId id="303" r:id="rId8"/>
    <p:sldId id="259" r:id="rId9"/>
    <p:sldId id="282" r:id="rId10"/>
    <p:sldId id="263" r:id="rId11"/>
  </p:sldIdLst>
  <p:sldSz cx="13208000" cy="9906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6D9FBEE6-F0C7-42EE-938C-D6ECDBD3DA11}">
          <p14:sldIdLst>
            <p14:sldId id="280"/>
            <p14:sldId id="271"/>
            <p14:sldId id="258"/>
            <p14:sldId id="303"/>
            <p14:sldId id="259"/>
            <p14:sldId id="282"/>
            <p14:sldId id="26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4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ecile coourant" initials="cc" lastIdx="4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0C946"/>
    <a:srgbClr val="005682"/>
    <a:srgbClr val="01386E"/>
    <a:srgbClr val="0F7CD5"/>
    <a:srgbClr val="00A3B7"/>
    <a:srgbClr val="E95C45"/>
    <a:srgbClr val="44546A"/>
    <a:srgbClr val="E7E6E6"/>
    <a:srgbClr val="AE6E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29" autoAdjust="0"/>
    <p:restoredTop sz="94660"/>
  </p:normalViewPr>
  <p:slideViewPr>
    <p:cSldViewPr snapToGrid="0">
      <p:cViewPr varScale="1">
        <p:scale>
          <a:sx n="46" d="100"/>
          <a:sy n="46" d="100"/>
        </p:scale>
        <p:origin x="1416" y="36"/>
      </p:cViewPr>
      <p:guideLst>
        <p:guide orient="horz" pos="3120"/>
        <p:guide pos="4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9FD312-3A39-4108-9435-5BC46E4A15D5}" type="datetimeFigureOut">
              <a:rPr lang="fr-FR" smtClean="0"/>
              <a:t>22/05/2017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42024F-94A2-4269-BECE-38BD283C7BF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22435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42024F-94A2-4269-BECE-38BD283C7BF3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03111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42024F-94A2-4269-BECE-38BD283C7BF3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92266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42024F-94A2-4269-BECE-38BD283C7BF3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70773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1621191"/>
            <a:ext cx="11226800" cy="1994956"/>
          </a:xfrm>
        </p:spPr>
        <p:txBody>
          <a:bodyPr anchor="b"/>
          <a:lstStyle>
            <a:lvl1pPr algn="ctr">
              <a:defRPr sz="8666"/>
            </a:lvl1pPr>
          </a:lstStyle>
          <a:p>
            <a:r>
              <a:rPr lang="fr-FR" dirty="0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4875" y="4323378"/>
            <a:ext cx="9906000" cy="2391656"/>
          </a:xfrm>
        </p:spPr>
        <p:txBody>
          <a:bodyPr/>
          <a:lstStyle>
            <a:lvl1pPr marL="0" indent="0" algn="ctr">
              <a:buNone/>
              <a:defRPr sz="3467"/>
            </a:lvl1pPr>
            <a:lvl2pPr marL="660380" indent="0" algn="ctr">
              <a:buNone/>
              <a:defRPr sz="2889"/>
            </a:lvl2pPr>
            <a:lvl3pPr marL="1320759" indent="0" algn="ctr">
              <a:buNone/>
              <a:defRPr sz="2600"/>
            </a:lvl3pPr>
            <a:lvl4pPr marL="1981139" indent="0" algn="ctr">
              <a:buNone/>
              <a:defRPr sz="2311"/>
            </a:lvl4pPr>
            <a:lvl5pPr marL="2641519" indent="0" algn="ctr">
              <a:buNone/>
              <a:defRPr sz="2311"/>
            </a:lvl5pPr>
            <a:lvl6pPr marL="3301898" indent="0" algn="ctr">
              <a:buNone/>
              <a:defRPr sz="2311"/>
            </a:lvl6pPr>
            <a:lvl7pPr marL="3962278" indent="0" algn="ctr">
              <a:buNone/>
              <a:defRPr sz="2311"/>
            </a:lvl7pPr>
            <a:lvl8pPr marL="4622658" indent="0" algn="ctr">
              <a:buNone/>
              <a:defRPr sz="2311"/>
            </a:lvl8pPr>
            <a:lvl9pPr marL="5283037" indent="0" algn="ctr">
              <a:buNone/>
              <a:defRPr sz="2311"/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Elaboration du PRS 2 – ARS Occitanie – Groupes de travail</a:t>
            </a: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Document de travail - Mai 2017</a:t>
            </a: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E606A-69D9-43E1-B136-BC77C79FC464}" type="slidenum">
              <a:rPr lang="fr-FR" smtClean="0"/>
              <a:t>‹N°›</a:t>
            </a:fld>
            <a:endParaRPr lang="fr-FR"/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364746" y="4927027"/>
            <a:ext cx="2148671" cy="1653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0853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22500" y="527405"/>
            <a:ext cx="8699500" cy="818795"/>
          </a:xfrm>
        </p:spPr>
        <p:txBody>
          <a:bodyPr>
            <a:normAutofit/>
          </a:bodyPr>
          <a:lstStyle>
            <a:lvl1pPr marL="0" algn="ctr" defTabSz="914400" rtl="0" eaLnBrk="1" latinLnBrk="0" hangingPunct="1">
              <a:defRPr lang="en-US" sz="3200" b="1" kern="1200" dirty="0">
                <a:solidFill>
                  <a:srgbClr val="2C384E"/>
                </a:solidFill>
                <a:latin typeface="Calibri Light" pitchFamily="34" charset="0"/>
                <a:ea typeface="+mn-ea"/>
                <a:cs typeface="+mn-cs"/>
              </a:defRPr>
            </a:lvl1pPr>
          </a:lstStyle>
          <a:p>
            <a:r>
              <a:rPr lang="fr-FR" dirty="0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8050" y="1866900"/>
            <a:ext cx="11391900" cy="695378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fr-FR" smtClean="0"/>
              <a:t>Elaboration du PRS 2 – ARS Occitanie – Groupes de travail</a:t>
            </a:r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Document de travail - Mai 2017</a:t>
            </a: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E606A-69D9-43E1-B136-BC77C79FC464}" type="slidenum">
              <a:rPr lang="fr-FR" smtClean="0"/>
              <a:t>‹N°›</a:t>
            </a:fld>
            <a:endParaRPr lang="fr-FR"/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20654" y="527404"/>
            <a:ext cx="1131946" cy="870850"/>
          </a:xfrm>
          <a:prstGeom prst="rect">
            <a:avLst/>
          </a:prstGeom>
        </p:spPr>
      </p:pic>
      <p:cxnSp>
        <p:nvCxnSpPr>
          <p:cNvPr id="9" name="Connecteur droit 8"/>
          <p:cNvCxnSpPr/>
          <p:nvPr userDrawn="1"/>
        </p:nvCxnSpPr>
        <p:spPr>
          <a:xfrm>
            <a:off x="2063750" y="527404"/>
            <a:ext cx="12700" cy="818795"/>
          </a:xfrm>
          <a:prstGeom prst="line">
            <a:avLst/>
          </a:prstGeom>
          <a:ln w="381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0"/>
          <p:cNvPicPr/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8250" y="619771"/>
            <a:ext cx="1267216" cy="675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826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1172" y="2469624"/>
            <a:ext cx="11391900" cy="4120620"/>
          </a:xfrm>
        </p:spPr>
        <p:txBody>
          <a:bodyPr anchor="b"/>
          <a:lstStyle>
            <a:lvl1pPr>
              <a:defRPr sz="8666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1172" y="6629226"/>
            <a:ext cx="11391900" cy="2166937"/>
          </a:xfrm>
        </p:spPr>
        <p:txBody>
          <a:bodyPr/>
          <a:lstStyle>
            <a:lvl1pPr marL="0" indent="0">
              <a:buNone/>
              <a:defRPr sz="3467">
                <a:solidFill>
                  <a:schemeClr val="tx1"/>
                </a:solidFill>
              </a:defRPr>
            </a:lvl1pPr>
            <a:lvl2pPr marL="660380" indent="0">
              <a:buNone/>
              <a:defRPr sz="2889">
                <a:solidFill>
                  <a:schemeClr val="tx1">
                    <a:tint val="75000"/>
                  </a:schemeClr>
                </a:solidFill>
              </a:defRPr>
            </a:lvl2pPr>
            <a:lvl3pPr marL="1320759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1981139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4pPr>
            <a:lvl5pPr marL="2641519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5pPr>
            <a:lvl6pPr marL="330189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6pPr>
            <a:lvl7pPr marL="396227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7pPr>
            <a:lvl8pPr marL="462265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8pPr>
            <a:lvl9pPr marL="5283037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Elaboration du PRS 2 – ARS Occitanie – Groupes de travail</a:t>
            </a: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Document de travail - Mai 2017</a:t>
            </a: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E606A-69D9-43E1-B136-BC77C79FC4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25247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08050" y="2637014"/>
            <a:ext cx="5613400" cy="6285266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86550" y="2637014"/>
            <a:ext cx="5613400" cy="6285266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Elaboration du PRS 2 – ARS Occitanie – Groupes de travail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Document de travail - Mai 2017</a:t>
            </a: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E606A-69D9-43E1-B136-BC77C79FC4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0722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9770" y="527405"/>
            <a:ext cx="11391900" cy="1914702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9772" y="2428347"/>
            <a:ext cx="5587602" cy="1190095"/>
          </a:xfrm>
        </p:spPr>
        <p:txBody>
          <a:bodyPr anchor="b"/>
          <a:lstStyle>
            <a:lvl1pPr marL="0" indent="0">
              <a:buNone/>
              <a:defRPr sz="3467" b="1"/>
            </a:lvl1pPr>
            <a:lvl2pPr marL="660380" indent="0">
              <a:buNone/>
              <a:defRPr sz="2889" b="1"/>
            </a:lvl2pPr>
            <a:lvl3pPr marL="1320759" indent="0">
              <a:buNone/>
              <a:defRPr sz="2600" b="1"/>
            </a:lvl3pPr>
            <a:lvl4pPr marL="1981139" indent="0">
              <a:buNone/>
              <a:defRPr sz="2311" b="1"/>
            </a:lvl4pPr>
            <a:lvl5pPr marL="2641519" indent="0">
              <a:buNone/>
              <a:defRPr sz="2311" b="1"/>
            </a:lvl5pPr>
            <a:lvl6pPr marL="3301898" indent="0">
              <a:buNone/>
              <a:defRPr sz="2311" b="1"/>
            </a:lvl6pPr>
            <a:lvl7pPr marL="3962278" indent="0">
              <a:buNone/>
              <a:defRPr sz="2311" b="1"/>
            </a:lvl7pPr>
            <a:lvl8pPr marL="4622658" indent="0">
              <a:buNone/>
              <a:defRPr sz="2311" b="1"/>
            </a:lvl8pPr>
            <a:lvl9pPr marL="5283037" indent="0">
              <a:buNone/>
              <a:defRPr sz="2311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9772" y="3618442"/>
            <a:ext cx="5587602" cy="5322183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86551" y="2428347"/>
            <a:ext cx="5615120" cy="1190095"/>
          </a:xfrm>
        </p:spPr>
        <p:txBody>
          <a:bodyPr anchor="b"/>
          <a:lstStyle>
            <a:lvl1pPr marL="0" indent="0">
              <a:buNone/>
              <a:defRPr sz="3467" b="1"/>
            </a:lvl1pPr>
            <a:lvl2pPr marL="660380" indent="0">
              <a:buNone/>
              <a:defRPr sz="2889" b="1"/>
            </a:lvl2pPr>
            <a:lvl3pPr marL="1320759" indent="0">
              <a:buNone/>
              <a:defRPr sz="2600" b="1"/>
            </a:lvl3pPr>
            <a:lvl4pPr marL="1981139" indent="0">
              <a:buNone/>
              <a:defRPr sz="2311" b="1"/>
            </a:lvl4pPr>
            <a:lvl5pPr marL="2641519" indent="0">
              <a:buNone/>
              <a:defRPr sz="2311" b="1"/>
            </a:lvl5pPr>
            <a:lvl6pPr marL="3301898" indent="0">
              <a:buNone/>
              <a:defRPr sz="2311" b="1"/>
            </a:lvl6pPr>
            <a:lvl7pPr marL="3962278" indent="0">
              <a:buNone/>
              <a:defRPr sz="2311" b="1"/>
            </a:lvl7pPr>
            <a:lvl8pPr marL="4622658" indent="0">
              <a:buNone/>
              <a:defRPr sz="2311" b="1"/>
            </a:lvl8pPr>
            <a:lvl9pPr marL="5283037" indent="0">
              <a:buNone/>
              <a:defRPr sz="2311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86551" y="3618442"/>
            <a:ext cx="5615120" cy="5322183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Elaboration du PRS 2 – ARS Occitanie – Groupes de travail</a:t>
            </a:r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Document de travail - Mai 2017</a:t>
            </a:r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E606A-69D9-43E1-B136-BC77C79FC4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71659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Elaboration du PRS 2 – ARS Occitanie – Groupes de travail</a:t>
            </a:r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Document de travail - Mai 2017</a:t>
            </a:r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E606A-69D9-43E1-B136-BC77C79FC4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6347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Elaboration du PRS 2 – ARS Occitanie – Groupes de travail</a:t>
            </a:r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Document de travail - Mai 2017</a:t>
            </a:r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E606A-69D9-43E1-B136-BC77C79FC4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7948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9770" y="660400"/>
            <a:ext cx="4259924" cy="2311400"/>
          </a:xfrm>
        </p:spPr>
        <p:txBody>
          <a:bodyPr anchor="b"/>
          <a:lstStyle>
            <a:lvl1pPr>
              <a:defRPr sz="4622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15120" y="1426283"/>
            <a:ext cx="6686550" cy="7039681"/>
          </a:xfrm>
        </p:spPr>
        <p:txBody>
          <a:bodyPr/>
          <a:lstStyle>
            <a:lvl1pPr>
              <a:defRPr sz="4622"/>
            </a:lvl1pPr>
            <a:lvl2pPr>
              <a:defRPr sz="4044"/>
            </a:lvl2pPr>
            <a:lvl3pPr>
              <a:defRPr sz="3467"/>
            </a:lvl3pPr>
            <a:lvl4pPr>
              <a:defRPr sz="2889"/>
            </a:lvl4pPr>
            <a:lvl5pPr>
              <a:defRPr sz="2889"/>
            </a:lvl5pPr>
            <a:lvl6pPr>
              <a:defRPr sz="2889"/>
            </a:lvl6pPr>
            <a:lvl7pPr>
              <a:defRPr sz="2889"/>
            </a:lvl7pPr>
            <a:lvl8pPr>
              <a:defRPr sz="2889"/>
            </a:lvl8pPr>
            <a:lvl9pPr>
              <a:defRPr sz="2889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9770" y="2971800"/>
            <a:ext cx="4259924" cy="5505627"/>
          </a:xfrm>
        </p:spPr>
        <p:txBody>
          <a:bodyPr/>
          <a:lstStyle>
            <a:lvl1pPr marL="0" indent="0">
              <a:buNone/>
              <a:defRPr sz="2311"/>
            </a:lvl1pPr>
            <a:lvl2pPr marL="660380" indent="0">
              <a:buNone/>
              <a:defRPr sz="2022"/>
            </a:lvl2pPr>
            <a:lvl3pPr marL="1320759" indent="0">
              <a:buNone/>
              <a:defRPr sz="1733"/>
            </a:lvl3pPr>
            <a:lvl4pPr marL="1981139" indent="0">
              <a:buNone/>
              <a:defRPr sz="1444"/>
            </a:lvl4pPr>
            <a:lvl5pPr marL="2641519" indent="0">
              <a:buNone/>
              <a:defRPr sz="1444"/>
            </a:lvl5pPr>
            <a:lvl6pPr marL="3301898" indent="0">
              <a:buNone/>
              <a:defRPr sz="1444"/>
            </a:lvl6pPr>
            <a:lvl7pPr marL="3962278" indent="0">
              <a:buNone/>
              <a:defRPr sz="1444"/>
            </a:lvl7pPr>
            <a:lvl8pPr marL="4622658" indent="0">
              <a:buNone/>
              <a:defRPr sz="1444"/>
            </a:lvl8pPr>
            <a:lvl9pPr marL="5283037" indent="0">
              <a:buNone/>
              <a:defRPr sz="1444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Elaboration du PRS 2 – ARS Occitanie – Groupes de travail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Document de travail - Mai 2017</a:t>
            </a: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E606A-69D9-43E1-B136-BC77C79FC4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1343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9770" y="660400"/>
            <a:ext cx="4259924" cy="2311400"/>
          </a:xfrm>
        </p:spPr>
        <p:txBody>
          <a:bodyPr anchor="b"/>
          <a:lstStyle>
            <a:lvl1pPr>
              <a:defRPr sz="4622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15120" y="1426283"/>
            <a:ext cx="6686550" cy="7039681"/>
          </a:xfrm>
        </p:spPr>
        <p:txBody>
          <a:bodyPr anchor="t"/>
          <a:lstStyle>
            <a:lvl1pPr marL="0" indent="0">
              <a:buNone/>
              <a:defRPr sz="4622"/>
            </a:lvl1pPr>
            <a:lvl2pPr marL="660380" indent="0">
              <a:buNone/>
              <a:defRPr sz="4044"/>
            </a:lvl2pPr>
            <a:lvl3pPr marL="1320759" indent="0">
              <a:buNone/>
              <a:defRPr sz="3467"/>
            </a:lvl3pPr>
            <a:lvl4pPr marL="1981139" indent="0">
              <a:buNone/>
              <a:defRPr sz="2889"/>
            </a:lvl4pPr>
            <a:lvl5pPr marL="2641519" indent="0">
              <a:buNone/>
              <a:defRPr sz="2889"/>
            </a:lvl5pPr>
            <a:lvl6pPr marL="3301898" indent="0">
              <a:buNone/>
              <a:defRPr sz="2889"/>
            </a:lvl6pPr>
            <a:lvl7pPr marL="3962278" indent="0">
              <a:buNone/>
              <a:defRPr sz="2889"/>
            </a:lvl7pPr>
            <a:lvl8pPr marL="4622658" indent="0">
              <a:buNone/>
              <a:defRPr sz="2889"/>
            </a:lvl8pPr>
            <a:lvl9pPr marL="5283037" indent="0">
              <a:buNone/>
              <a:defRPr sz="2889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9770" y="2971800"/>
            <a:ext cx="4259924" cy="5505627"/>
          </a:xfrm>
        </p:spPr>
        <p:txBody>
          <a:bodyPr/>
          <a:lstStyle>
            <a:lvl1pPr marL="0" indent="0">
              <a:buNone/>
              <a:defRPr sz="2311"/>
            </a:lvl1pPr>
            <a:lvl2pPr marL="660380" indent="0">
              <a:buNone/>
              <a:defRPr sz="2022"/>
            </a:lvl2pPr>
            <a:lvl3pPr marL="1320759" indent="0">
              <a:buNone/>
              <a:defRPr sz="1733"/>
            </a:lvl3pPr>
            <a:lvl4pPr marL="1981139" indent="0">
              <a:buNone/>
              <a:defRPr sz="1444"/>
            </a:lvl4pPr>
            <a:lvl5pPr marL="2641519" indent="0">
              <a:buNone/>
              <a:defRPr sz="1444"/>
            </a:lvl5pPr>
            <a:lvl6pPr marL="3301898" indent="0">
              <a:buNone/>
              <a:defRPr sz="1444"/>
            </a:lvl6pPr>
            <a:lvl7pPr marL="3962278" indent="0">
              <a:buNone/>
              <a:defRPr sz="1444"/>
            </a:lvl7pPr>
            <a:lvl8pPr marL="4622658" indent="0">
              <a:buNone/>
              <a:defRPr sz="1444"/>
            </a:lvl8pPr>
            <a:lvl9pPr marL="5283037" indent="0">
              <a:buNone/>
              <a:defRPr sz="1444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Elaboration du PRS 2 – ARS Occitanie – Groupes de travail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Document de travail - Mai 2017</a:t>
            </a: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E606A-69D9-43E1-B136-BC77C79FC4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7543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Elaboration du PRS 2 – ARS Occitanie – Groupes de travail</a:t>
            </a: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Document de travail - Mai 2017</a:t>
            </a: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E606A-69D9-43E1-B136-BC77C79FC4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7159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51976" y="527403"/>
            <a:ext cx="2847975" cy="8394877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08051" y="527403"/>
            <a:ext cx="8378825" cy="8394877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Elaboration du PRS 2 – ARS Occitanie – Groupes de travail</a:t>
            </a: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Document de travail - Mai 2017</a:t>
            </a: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E606A-69D9-43E1-B136-BC77C79FC4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35962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610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08050" y="527405"/>
            <a:ext cx="11391900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8050" y="2637014"/>
            <a:ext cx="11391900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08050" y="9181397"/>
            <a:ext cx="29718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smtClean="0"/>
              <a:t>Elaboration du PRS 2 – ARS Occitanie – Groupes de travail</a:t>
            </a: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75150" y="9181397"/>
            <a:ext cx="4457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smtClean="0"/>
              <a:t>Document de travail - Mai 2017</a:t>
            </a: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8150" y="9181397"/>
            <a:ext cx="29718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6E606A-69D9-43E1-B136-BC77C79FC4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6712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defTabSz="1320759" rtl="0" eaLnBrk="1" latinLnBrk="0" hangingPunct="1">
        <a:lnSpc>
          <a:spcPct val="90000"/>
        </a:lnSpc>
        <a:spcBef>
          <a:spcPct val="0"/>
        </a:spcBef>
        <a:buNone/>
        <a:defRPr sz="635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0190" indent="-330190" algn="l" defTabSz="1320759" rtl="0" eaLnBrk="1" latinLnBrk="0" hangingPunct="1">
        <a:lnSpc>
          <a:spcPct val="90000"/>
        </a:lnSpc>
        <a:spcBef>
          <a:spcPts val="1444"/>
        </a:spcBef>
        <a:buFont typeface="Arial" panose="020B0604020202020204" pitchFamily="34" charset="0"/>
        <a:buChar char="•"/>
        <a:defRPr sz="4044" kern="1200">
          <a:solidFill>
            <a:schemeClr val="tx1"/>
          </a:solidFill>
          <a:latin typeface="+mn-lt"/>
          <a:ea typeface="+mn-ea"/>
          <a:cs typeface="+mn-cs"/>
        </a:defRPr>
      </a:lvl1pPr>
      <a:lvl2pPr marL="990570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3467" kern="1200">
          <a:solidFill>
            <a:schemeClr val="tx1"/>
          </a:solidFill>
          <a:latin typeface="+mn-lt"/>
          <a:ea typeface="+mn-ea"/>
          <a:cs typeface="+mn-cs"/>
        </a:defRPr>
      </a:lvl2pPr>
      <a:lvl3pPr marL="165094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889" kern="1200">
          <a:solidFill>
            <a:schemeClr val="tx1"/>
          </a:solidFill>
          <a:latin typeface="+mn-lt"/>
          <a:ea typeface="+mn-ea"/>
          <a:cs typeface="+mn-cs"/>
        </a:defRPr>
      </a:lvl3pPr>
      <a:lvl4pPr marL="231132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97170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63208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429246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95284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613227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60380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20759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81139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41519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301898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278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622658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83037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8456" y="7113399"/>
            <a:ext cx="1855541" cy="1070398"/>
          </a:xfrm>
          <a:prstGeom prst="rect">
            <a:avLst/>
          </a:prstGeom>
        </p:spPr>
      </p:pic>
      <p:sp>
        <p:nvSpPr>
          <p:cNvPr id="10" name="TextBox 48"/>
          <p:cNvSpPr txBox="1"/>
          <p:nvPr/>
        </p:nvSpPr>
        <p:spPr>
          <a:xfrm>
            <a:off x="779354" y="1574167"/>
            <a:ext cx="6731228" cy="13370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44" b="1" dirty="0" smtClean="0">
                <a:solidFill>
                  <a:srgbClr val="2C384E"/>
                </a:solidFill>
                <a:latin typeface="Calibri Light" pitchFamily="34" charset="0"/>
              </a:rPr>
              <a:t>Bilan du parcours Santé Mentale et psychiatrie</a:t>
            </a:r>
            <a:endParaRPr lang="fr-FR" sz="3467" dirty="0">
              <a:solidFill>
                <a:srgbClr val="2C384E"/>
              </a:solidFill>
              <a:latin typeface="Calibri Light" pitchFamily="34" charset="0"/>
            </a:endParaRPr>
          </a:p>
        </p:txBody>
      </p:sp>
      <p:cxnSp>
        <p:nvCxnSpPr>
          <p:cNvPr id="11" name="Straight Connector 56"/>
          <p:cNvCxnSpPr/>
          <p:nvPr/>
        </p:nvCxnSpPr>
        <p:spPr>
          <a:xfrm flipV="1">
            <a:off x="779292" y="3745205"/>
            <a:ext cx="0" cy="2384687"/>
          </a:xfrm>
          <a:prstGeom prst="line">
            <a:avLst/>
          </a:prstGeom>
          <a:ln w="3175">
            <a:solidFill>
              <a:srgbClr val="2C38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6"/>
          <p:cNvSpPr/>
          <p:nvPr/>
        </p:nvSpPr>
        <p:spPr>
          <a:xfrm>
            <a:off x="771332" y="3476029"/>
            <a:ext cx="3826241" cy="748891"/>
          </a:xfrm>
          <a:prstGeom prst="rect">
            <a:avLst/>
          </a:prstGeom>
          <a:noFill/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0" rtlCol="0" anchor="ctr"/>
          <a:lstStyle/>
          <a:p>
            <a:r>
              <a:rPr lang="fr-FR" sz="2022" dirty="0" smtClean="0">
                <a:solidFill>
                  <a:srgbClr val="2C384E"/>
                </a:solidFill>
                <a:latin typeface="Calibri Light" pitchFamily="34" charset="0"/>
              </a:rPr>
              <a:t>Document de travail</a:t>
            </a:r>
          </a:p>
          <a:p>
            <a:r>
              <a:rPr lang="fr-FR" sz="2022" dirty="0" smtClean="0">
                <a:solidFill>
                  <a:srgbClr val="2C384E"/>
                </a:solidFill>
                <a:latin typeface="Calibri Light" pitchFamily="34" charset="0"/>
              </a:rPr>
              <a:t>Mai 2017</a:t>
            </a:r>
            <a:endParaRPr lang="fr-FR" sz="2022" dirty="0">
              <a:solidFill>
                <a:srgbClr val="2C384E"/>
              </a:solidFill>
              <a:latin typeface="Calibri Light" pitchFamily="34" charset="0"/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24432">
            <a:off x="3943653" y="3707503"/>
            <a:ext cx="4392829" cy="3733903"/>
          </a:xfrm>
          <a:prstGeom prst="rect">
            <a:avLst/>
          </a:prstGeom>
        </p:spPr>
      </p:pic>
      <p:sp>
        <p:nvSpPr>
          <p:cNvPr id="1038" name="Freeform 62"/>
          <p:cNvSpPr>
            <a:spLocks/>
          </p:cNvSpPr>
          <p:nvPr/>
        </p:nvSpPr>
        <p:spPr bwMode="auto">
          <a:xfrm>
            <a:off x="-26454" y="6185906"/>
            <a:ext cx="577597" cy="902662"/>
          </a:xfrm>
          <a:custGeom>
            <a:avLst/>
            <a:gdLst>
              <a:gd name="T0" fmla="*/ 81 w 182"/>
              <a:gd name="T1" fmla="*/ 35 h 284"/>
              <a:gd name="T2" fmla="*/ 11 w 182"/>
              <a:gd name="T3" fmla="*/ 249 h 284"/>
              <a:gd name="T4" fmla="*/ 35 w 182"/>
              <a:gd name="T5" fmla="*/ 284 h 284"/>
              <a:gd name="T6" fmla="*/ 182 w 182"/>
              <a:gd name="T7" fmla="*/ 284 h 284"/>
              <a:gd name="T8" fmla="*/ 106 w 182"/>
              <a:gd name="T9" fmla="*/ 39 h 284"/>
              <a:gd name="T10" fmla="*/ 127 w 182"/>
              <a:gd name="T11" fmla="*/ 0 h 284"/>
              <a:gd name="T12" fmla="*/ 81 w 182"/>
              <a:gd name="T13" fmla="*/ 35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82" h="284">
                <a:moveTo>
                  <a:pt x="81" y="35"/>
                </a:moveTo>
                <a:cubicBezTo>
                  <a:pt x="11" y="249"/>
                  <a:pt x="11" y="249"/>
                  <a:pt x="11" y="249"/>
                </a:cubicBezTo>
                <a:cubicBezTo>
                  <a:pt x="11" y="249"/>
                  <a:pt x="0" y="284"/>
                  <a:pt x="35" y="284"/>
                </a:cubicBezTo>
                <a:cubicBezTo>
                  <a:pt x="182" y="284"/>
                  <a:pt x="182" y="284"/>
                  <a:pt x="182" y="284"/>
                </a:cubicBezTo>
                <a:cubicBezTo>
                  <a:pt x="106" y="39"/>
                  <a:pt x="106" y="39"/>
                  <a:pt x="106" y="39"/>
                </a:cubicBezTo>
                <a:cubicBezTo>
                  <a:pt x="92" y="5"/>
                  <a:pt x="127" y="0"/>
                  <a:pt x="127" y="0"/>
                </a:cubicBezTo>
                <a:cubicBezTo>
                  <a:pt x="127" y="0"/>
                  <a:pt x="92" y="0"/>
                  <a:pt x="81" y="35"/>
                </a:cubicBezTo>
              </a:path>
            </a:pathLst>
          </a:custGeom>
          <a:noFill/>
          <a:ln w="4763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2080" tIns="66040" rIns="132080" bIns="66040" numCol="1" anchor="t" anchorCtr="0" compatLnSpc="1">
            <a:prstTxWarp prst="textNoShape">
              <a:avLst/>
            </a:prstTxWarp>
          </a:bodyPr>
          <a:lstStyle/>
          <a:p>
            <a:endParaRPr lang="fr-FR" sz="2600"/>
          </a:p>
        </p:txBody>
      </p:sp>
      <p:sp>
        <p:nvSpPr>
          <p:cNvPr id="1039" name="Freeform 63"/>
          <p:cNvSpPr>
            <a:spLocks/>
          </p:cNvSpPr>
          <p:nvPr/>
        </p:nvSpPr>
        <p:spPr bwMode="auto">
          <a:xfrm>
            <a:off x="259657" y="6183219"/>
            <a:ext cx="983258" cy="552075"/>
          </a:xfrm>
          <a:custGeom>
            <a:avLst/>
            <a:gdLst>
              <a:gd name="T0" fmla="*/ 37 w 310"/>
              <a:gd name="T1" fmla="*/ 0 h 174"/>
              <a:gd name="T2" fmla="*/ 11 w 310"/>
              <a:gd name="T3" fmla="*/ 34 h 174"/>
              <a:gd name="T4" fmla="*/ 56 w 310"/>
              <a:gd name="T5" fmla="*/ 174 h 174"/>
              <a:gd name="T6" fmla="*/ 265 w 310"/>
              <a:gd name="T7" fmla="*/ 26 h 174"/>
              <a:gd name="T8" fmla="*/ 310 w 310"/>
              <a:gd name="T9" fmla="*/ 34 h 174"/>
              <a:gd name="T10" fmla="*/ 262 w 310"/>
              <a:gd name="T11" fmla="*/ 0 h 174"/>
              <a:gd name="T12" fmla="*/ 37 w 310"/>
              <a:gd name="T13" fmla="*/ 0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10" h="174">
                <a:moveTo>
                  <a:pt x="37" y="0"/>
                </a:moveTo>
                <a:cubicBezTo>
                  <a:pt x="37" y="0"/>
                  <a:pt x="0" y="0"/>
                  <a:pt x="11" y="34"/>
                </a:cubicBezTo>
                <a:cubicBezTo>
                  <a:pt x="56" y="174"/>
                  <a:pt x="56" y="174"/>
                  <a:pt x="56" y="174"/>
                </a:cubicBezTo>
                <a:cubicBezTo>
                  <a:pt x="265" y="26"/>
                  <a:pt x="265" y="26"/>
                  <a:pt x="265" y="26"/>
                </a:cubicBezTo>
                <a:cubicBezTo>
                  <a:pt x="294" y="2"/>
                  <a:pt x="310" y="34"/>
                  <a:pt x="310" y="34"/>
                </a:cubicBezTo>
                <a:cubicBezTo>
                  <a:pt x="310" y="34"/>
                  <a:pt x="299" y="0"/>
                  <a:pt x="262" y="0"/>
                </a:cubicBezTo>
                <a:lnTo>
                  <a:pt x="37" y="0"/>
                </a:lnTo>
                <a:close/>
              </a:path>
            </a:pathLst>
          </a:custGeom>
          <a:noFill/>
          <a:ln w="4763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2080" tIns="66040" rIns="132080" bIns="66040" numCol="1" anchor="t" anchorCtr="0" compatLnSpc="1">
            <a:prstTxWarp prst="textNoShape">
              <a:avLst/>
            </a:prstTxWarp>
          </a:bodyPr>
          <a:lstStyle/>
          <a:p>
            <a:endParaRPr lang="fr-FR" sz="2600"/>
          </a:p>
        </p:txBody>
      </p:sp>
      <p:sp>
        <p:nvSpPr>
          <p:cNvPr id="1040" name="Freeform 64"/>
          <p:cNvSpPr>
            <a:spLocks/>
          </p:cNvSpPr>
          <p:nvPr/>
        </p:nvSpPr>
        <p:spPr bwMode="auto">
          <a:xfrm>
            <a:off x="735167" y="6230234"/>
            <a:ext cx="764309" cy="921467"/>
          </a:xfrm>
          <a:custGeom>
            <a:avLst/>
            <a:gdLst>
              <a:gd name="T0" fmla="*/ 120 w 241"/>
              <a:gd name="T1" fmla="*/ 6 h 290"/>
              <a:gd name="T2" fmla="*/ 0 w 241"/>
              <a:gd name="T3" fmla="*/ 92 h 290"/>
              <a:gd name="T4" fmla="*/ 207 w 241"/>
              <a:gd name="T5" fmla="*/ 246 h 290"/>
              <a:gd name="T6" fmla="*/ 213 w 241"/>
              <a:gd name="T7" fmla="*/ 290 h 290"/>
              <a:gd name="T8" fmla="*/ 230 w 241"/>
              <a:gd name="T9" fmla="*/ 234 h 290"/>
              <a:gd name="T10" fmla="*/ 160 w 241"/>
              <a:gd name="T11" fmla="*/ 21 h 290"/>
              <a:gd name="T12" fmla="*/ 137 w 241"/>
              <a:gd name="T13" fmla="*/ 0 h 290"/>
              <a:gd name="T14" fmla="*/ 120 w 241"/>
              <a:gd name="T15" fmla="*/ 6 h 2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41" h="290">
                <a:moveTo>
                  <a:pt x="120" y="6"/>
                </a:moveTo>
                <a:cubicBezTo>
                  <a:pt x="0" y="92"/>
                  <a:pt x="0" y="92"/>
                  <a:pt x="0" y="92"/>
                </a:cubicBezTo>
                <a:cubicBezTo>
                  <a:pt x="207" y="246"/>
                  <a:pt x="207" y="246"/>
                  <a:pt x="207" y="246"/>
                </a:cubicBezTo>
                <a:cubicBezTo>
                  <a:pt x="238" y="265"/>
                  <a:pt x="213" y="290"/>
                  <a:pt x="213" y="290"/>
                </a:cubicBezTo>
                <a:cubicBezTo>
                  <a:pt x="213" y="290"/>
                  <a:pt x="241" y="270"/>
                  <a:pt x="230" y="234"/>
                </a:cubicBezTo>
                <a:cubicBezTo>
                  <a:pt x="160" y="21"/>
                  <a:pt x="160" y="21"/>
                  <a:pt x="160" y="21"/>
                </a:cubicBezTo>
                <a:cubicBezTo>
                  <a:pt x="160" y="21"/>
                  <a:pt x="154" y="0"/>
                  <a:pt x="137" y="0"/>
                </a:cubicBezTo>
                <a:cubicBezTo>
                  <a:pt x="133" y="0"/>
                  <a:pt x="127" y="1"/>
                  <a:pt x="120" y="6"/>
                </a:cubicBezTo>
              </a:path>
            </a:pathLst>
          </a:custGeom>
          <a:noFill/>
          <a:ln w="4763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2080" tIns="66040" rIns="132080" bIns="66040" numCol="1" anchor="t" anchorCtr="0" compatLnSpc="1">
            <a:prstTxWarp prst="textNoShape">
              <a:avLst/>
            </a:prstTxWarp>
          </a:bodyPr>
          <a:lstStyle/>
          <a:p>
            <a:endParaRPr lang="fr-FR" sz="2600"/>
          </a:p>
        </p:txBody>
      </p:sp>
      <p:sp>
        <p:nvSpPr>
          <p:cNvPr id="1041" name="Freeform 65"/>
          <p:cNvSpPr>
            <a:spLocks/>
          </p:cNvSpPr>
          <p:nvPr/>
        </p:nvSpPr>
        <p:spPr bwMode="auto">
          <a:xfrm>
            <a:off x="-14367" y="6979766"/>
            <a:ext cx="936246" cy="663565"/>
          </a:xfrm>
          <a:custGeom>
            <a:avLst/>
            <a:gdLst>
              <a:gd name="T0" fmla="*/ 4 w 295"/>
              <a:gd name="T1" fmla="*/ 14 h 209"/>
              <a:gd name="T2" fmla="*/ 4 w 295"/>
              <a:gd name="T3" fmla="*/ 14 h 209"/>
              <a:gd name="T4" fmla="*/ 25 w 295"/>
              <a:gd name="T5" fmla="*/ 55 h 209"/>
              <a:gd name="T6" fmla="*/ 207 w 295"/>
              <a:gd name="T7" fmla="*/ 187 h 209"/>
              <a:gd name="T8" fmla="*/ 248 w 295"/>
              <a:gd name="T9" fmla="*/ 176 h 209"/>
              <a:gd name="T10" fmla="*/ 295 w 295"/>
              <a:gd name="T11" fmla="*/ 33 h 209"/>
              <a:gd name="T12" fmla="*/ 37 w 295"/>
              <a:gd name="T13" fmla="*/ 33 h 209"/>
              <a:gd name="T14" fmla="*/ 6 w 295"/>
              <a:gd name="T15" fmla="*/ 0 h 209"/>
              <a:gd name="T16" fmla="*/ 4 w 295"/>
              <a:gd name="T17" fmla="*/ 14 h 2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5" h="209">
                <a:moveTo>
                  <a:pt x="4" y="14"/>
                </a:moveTo>
                <a:cubicBezTo>
                  <a:pt x="4" y="14"/>
                  <a:pt x="4" y="14"/>
                  <a:pt x="4" y="14"/>
                </a:cubicBezTo>
                <a:cubicBezTo>
                  <a:pt x="4" y="26"/>
                  <a:pt x="8" y="43"/>
                  <a:pt x="25" y="55"/>
                </a:cubicBezTo>
                <a:cubicBezTo>
                  <a:pt x="207" y="187"/>
                  <a:pt x="207" y="187"/>
                  <a:pt x="207" y="187"/>
                </a:cubicBezTo>
                <a:cubicBezTo>
                  <a:pt x="207" y="187"/>
                  <a:pt x="237" y="209"/>
                  <a:pt x="248" y="176"/>
                </a:cubicBezTo>
                <a:cubicBezTo>
                  <a:pt x="295" y="33"/>
                  <a:pt x="295" y="33"/>
                  <a:pt x="295" y="33"/>
                </a:cubicBezTo>
                <a:cubicBezTo>
                  <a:pt x="37" y="33"/>
                  <a:pt x="37" y="33"/>
                  <a:pt x="37" y="33"/>
                </a:cubicBezTo>
                <a:cubicBezTo>
                  <a:pt x="0" y="35"/>
                  <a:pt x="6" y="0"/>
                  <a:pt x="6" y="0"/>
                </a:cubicBezTo>
                <a:cubicBezTo>
                  <a:pt x="6" y="0"/>
                  <a:pt x="4" y="6"/>
                  <a:pt x="4" y="14"/>
                </a:cubicBezTo>
              </a:path>
            </a:pathLst>
          </a:custGeom>
          <a:noFill/>
          <a:ln w="4763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2080" tIns="66040" rIns="132080" bIns="66040" numCol="1" anchor="t" anchorCtr="0" compatLnSpc="1">
            <a:prstTxWarp prst="textNoShape">
              <a:avLst/>
            </a:prstTxWarp>
          </a:bodyPr>
          <a:lstStyle/>
          <a:p>
            <a:endParaRPr lang="fr-FR" sz="2600"/>
          </a:p>
        </p:txBody>
      </p:sp>
      <p:sp>
        <p:nvSpPr>
          <p:cNvPr id="1042" name="Freeform 66"/>
          <p:cNvSpPr>
            <a:spLocks/>
          </p:cNvSpPr>
          <p:nvPr/>
        </p:nvSpPr>
        <p:spPr bwMode="auto">
          <a:xfrm>
            <a:off x="646513" y="6744697"/>
            <a:ext cx="856993" cy="898634"/>
          </a:xfrm>
          <a:custGeom>
            <a:avLst/>
            <a:gdLst>
              <a:gd name="T0" fmla="*/ 41 w 270"/>
              <a:gd name="T1" fmla="*/ 243 h 283"/>
              <a:gd name="T2" fmla="*/ 0 w 270"/>
              <a:gd name="T3" fmla="*/ 262 h 283"/>
              <a:gd name="T4" fmla="*/ 59 w 270"/>
              <a:gd name="T5" fmla="*/ 261 h 283"/>
              <a:gd name="T6" fmla="*/ 240 w 270"/>
              <a:gd name="T7" fmla="*/ 129 h 283"/>
              <a:gd name="T8" fmla="*/ 242 w 270"/>
              <a:gd name="T9" fmla="*/ 87 h 283"/>
              <a:gd name="T10" fmla="*/ 123 w 270"/>
              <a:gd name="T11" fmla="*/ 0 h 283"/>
              <a:gd name="T12" fmla="*/ 41 w 270"/>
              <a:gd name="T13" fmla="*/ 243 h 2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70" h="283">
                <a:moveTo>
                  <a:pt x="41" y="243"/>
                </a:moveTo>
                <a:cubicBezTo>
                  <a:pt x="32" y="279"/>
                  <a:pt x="0" y="262"/>
                  <a:pt x="0" y="262"/>
                </a:cubicBezTo>
                <a:cubicBezTo>
                  <a:pt x="0" y="262"/>
                  <a:pt x="29" y="283"/>
                  <a:pt x="59" y="261"/>
                </a:cubicBezTo>
                <a:cubicBezTo>
                  <a:pt x="240" y="129"/>
                  <a:pt x="240" y="129"/>
                  <a:pt x="240" y="129"/>
                </a:cubicBezTo>
                <a:cubicBezTo>
                  <a:pt x="240" y="129"/>
                  <a:pt x="270" y="107"/>
                  <a:pt x="242" y="87"/>
                </a:cubicBezTo>
                <a:cubicBezTo>
                  <a:pt x="123" y="0"/>
                  <a:pt x="123" y="0"/>
                  <a:pt x="123" y="0"/>
                </a:cubicBezTo>
                <a:lnTo>
                  <a:pt x="41" y="243"/>
                </a:lnTo>
                <a:close/>
              </a:path>
            </a:pathLst>
          </a:custGeom>
          <a:noFill/>
          <a:ln w="4763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2080" tIns="66040" rIns="132080" bIns="66040" numCol="1" anchor="t" anchorCtr="0" compatLnSpc="1">
            <a:prstTxWarp prst="textNoShape">
              <a:avLst/>
            </a:prstTxWarp>
          </a:bodyPr>
          <a:lstStyle/>
          <a:p>
            <a:endParaRPr lang="fr-FR" sz="2600"/>
          </a:p>
        </p:txBody>
      </p:sp>
      <p:sp>
        <p:nvSpPr>
          <p:cNvPr id="1043" name="Freeform 67"/>
          <p:cNvSpPr>
            <a:spLocks/>
          </p:cNvSpPr>
          <p:nvPr/>
        </p:nvSpPr>
        <p:spPr bwMode="auto">
          <a:xfrm>
            <a:off x="-26454" y="6185906"/>
            <a:ext cx="577597" cy="902662"/>
          </a:xfrm>
          <a:custGeom>
            <a:avLst/>
            <a:gdLst>
              <a:gd name="T0" fmla="*/ 81 w 182"/>
              <a:gd name="T1" fmla="*/ 35 h 284"/>
              <a:gd name="T2" fmla="*/ 11 w 182"/>
              <a:gd name="T3" fmla="*/ 249 h 284"/>
              <a:gd name="T4" fmla="*/ 35 w 182"/>
              <a:gd name="T5" fmla="*/ 284 h 284"/>
              <a:gd name="T6" fmla="*/ 182 w 182"/>
              <a:gd name="T7" fmla="*/ 284 h 284"/>
              <a:gd name="T8" fmla="*/ 106 w 182"/>
              <a:gd name="T9" fmla="*/ 39 h 284"/>
              <a:gd name="T10" fmla="*/ 127 w 182"/>
              <a:gd name="T11" fmla="*/ 0 h 284"/>
              <a:gd name="T12" fmla="*/ 81 w 182"/>
              <a:gd name="T13" fmla="*/ 35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82" h="284">
                <a:moveTo>
                  <a:pt x="81" y="35"/>
                </a:moveTo>
                <a:cubicBezTo>
                  <a:pt x="11" y="249"/>
                  <a:pt x="11" y="249"/>
                  <a:pt x="11" y="249"/>
                </a:cubicBezTo>
                <a:cubicBezTo>
                  <a:pt x="11" y="249"/>
                  <a:pt x="0" y="284"/>
                  <a:pt x="35" y="284"/>
                </a:cubicBezTo>
                <a:cubicBezTo>
                  <a:pt x="182" y="284"/>
                  <a:pt x="182" y="284"/>
                  <a:pt x="182" y="284"/>
                </a:cubicBezTo>
                <a:cubicBezTo>
                  <a:pt x="106" y="39"/>
                  <a:pt x="106" y="39"/>
                  <a:pt x="106" y="39"/>
                </a:cubicBezTo>
                <a:cubicBezTo>
                  <a:pt x="92" y="5"/>
                  <a:pt x="127" y="0"/>
                  <a:pt x="127" y="0"/>
                </a:cubicBezTo>
                <a:cubicBezTo>
                  <a:pt x="127" y="0"/>
                  <a:pt x="92" y="0"/>
                  <a:pt x="81" y="35"/>
                </a:cubicBezTo>
              </a:path>
            </a:pathLst>
          </a:custGeom>
          <a:noFill/>
          <a:ln w="4763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2080" tIns="66040" rIns="132080" bIns="66040" numCol="1" anchor="t" anchorCtr="0" compatLnSpc="1">
            <a:prstTxWarp prst="textNoShape">
              <a:avLst/>
            </a:prstTxWarp>
          </a:bodyPr>
          <a:lstStyle/>
          <a:p>
            <a:endParaRPr lang="fr-FR" sz="2600"/>
          </a:p>
        </p:txBody>
      </p:sp>
      <p:sp>
        <p:nvSpPr>
          <p:cNvPr id="1044" name="Freeform 68"/>
          <p:cNvSpPr>
            <a:spLocks/>
          </p:cNvSpPr>
          <p:nvPr/>
        </p:nvSpPr>
        <p:spPr bwMode="auto">
          <a:xfrm>
            <a:off x="259657" y="6183219"/>
            <a:ext cx="983258" cy="552075"/>
          </a:xfrm>
          <a:custGeom>
            <a:avLst/>
            <a:gdLst>
              <a:gd name="T0" fmla="*/ 37 w 310"/>
              <a:gd name="T1" fmla="*/ 0 h 174"/>
              <a:gd name="T2" fmla="*/ 11 w 310"/>
              <a:gd name="T3" fmla="*/ 34 h 174"/>
              <a:gd name="T4" fmla="*/ 56 w 310"/>
              <a:gd name="T5" fmla="*/ 174 h 174"/>
              <a:gd name="T6" fmla="*/ 265 w 310"/>
              <a:gd name="T7" fmla="*/ 26 h 174"/>
              <a:gd name="T8" fmla="*/ 310 w 310"/>
              <a:gd name="T9" fmla="*/ 34 h 174"/>
              <a:gd name="T10" fmla="*/ 262 w 310"/>
              <a:gd name="T11" fmla="*/ 0 h 174"/>
              <a:gd name="T12" fmla="*/ 37 w 310"/>
              <a:gd name="T13" fmla="*/ 0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10" h="174">
                <a:moveTo>
                  <a:pt x="37" y="0"/>
                </a:moveTo>
                <a:cubicBezTo>
                  <a:pt x="37" y="0"/>
                  <a:pt x="0" y="0"/>
                  <a:pt x="11" y="34"/>
                </a:cubicBezTo>
                <a:cubicBezTo>
                  <a:pt x="56" y="174"/>
                  <a:pt x="56" y="174"/>
                  <a:pt x="56" y="174"/>
                </a:cubicBezTo>
                <a:cubicBezTo>
                  <a:pt x="265" y="26"/>
                  <a:pt x="265" y="26"/>
                  <a:pt x="265" y="26"/>
                </a:cubicBezTo>
                <a:cubicBezTo>
                  <a:pt x="294" y="2"/>
                  <a:pt x="310" y="34"/>
                  <a:pt x="310" y="34"/>
                </a:cubicBezTo>
                <a:cubicBezTo>
                  <a:pt x="310" y="34"/>
                  <a:pt x="299" y="0"/>
                  <a:pt x="262" y="0"/>
                </a:cubicBezTo>
                <a:lnTo>
                  <a:pt x="37" y="0"/>
                </a:lnTo>
                <a:close/>
              </a:path>
            </a:pathLst>
          </a:custGeom>
          <a:noFill/>
          <a:ln w="4763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2080" tIns="66040" rIns="132080" bIns="66040" numCol="1" anchor="t" anchorCtr="0" compatLnSpc="1">
            <a:prstTxWarp prst="textNoShape">
              <a:avLst/>
            </a:prstTxWarp>
          </a:bodyPr>
          <a:lstStyle/>
          <a:p>
            <a:endParaRPr lang="fr-FR" sz="2600"/>
          </a:p>
        </p:txBody>
      </p:sp>
      <p:sp>
        <p:nvSpPr>
          <p:cNvPr id="1045" name="Freeform 69"/>
          <p:cNvSpPr>
            <a:spLocks/>
          </p:cNvSpPr>
          <p:nvPr/>
        </p:nvSpPr>
        <p:spPr bwMode="auto">
          <a:xfrm>
            <a:off x="735167" y="6230234"/>
            <a:ext cx="764309" cy="921467"/>
          </a:xfrm>
          <a:custGeom>
            <a:avLst/>
            <a:gdLst>
              <a:gd name="T0" fmla="*/ 120 w 241"/>
              <a:gd name="T1" fmla="*/ 6 h 290"/>
              <a:gd name="T2" fmla="*/ 0 w 241"/>
              <a:gd name="T3" fmla="*/ 92 h 290"/>
              <a:gd name="T4" fmla="*/ 207 w 241"/>
              <a:gd name="T5" fmla="*/ 246 h 290"/>
              <a:gd name="T6" fmla="*/ 213 w 241"/>
              <a:gd name="T7" fmla="*/ 290 h 290"/>
              <a:gd name="T8" fmla="*/ 230 w 241"/>
              <a:gd name="T9" fmla="*/ 234 h 290"/>
              <a:gd name="T10" fmla="*/ 160 w 241"/>
              <a:gd name="T11" fmla="*/ 21 h 290"/>
              <a:gd name="T12" fmla="*/ 137 w 241"/>
              <a:gd name="T13" fmla="*/ 0 h 290"/>
              <a:gd name="T14" fmla="*/ 120 w 241"/>
              <a:gd name="T15" fmla="*/ 6 h 2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41" h="290">
                <a:moveTo>
                  <a:pt x="120" y="6"/>
                </a:moveTo>
                <a:cubicBezTo>
                  <a:pt x="0" y="92"/>
                  <a:pt x="0" y="92"/>
                  <a:pt x="0" y="92"/>
                </a:cubicBezTo>
                <a:cubicBezTo>
                  <a:pt x="207" y="246"/>
                  <a:pt x="207" y="246"/>
                  <a:pt x="207" y="246"/>
                </a:cubicBezTo>
                <a:cubicBezTo>
                  <a:pt x="238" y="265"/>
                  <a:pt x="213" y="290"/>
                  <a:pt x="213" y="290"/>
                </a:cubicBezTo>
                <a:cubicBezTo>
                  <a:pt x="213" y="290"/>
                  <a:pt x="241" y="270"/>
                  <a:pt x="230" y="234"/>
                </a:cubicBezTo>
                <a:cubicBezTo>
                  <a:pt x="160" y="21"/>
                  <a:pt x="160" y="21"/>
                  <a:pt x="160" y="21"/>
                </a:cubicBezTo>
                <a:cubicBezTo>
                  <a:pt x="160" y="21"/>
                  <a:pt x="154" y="0"/>
                  <a:pt x="137" y="0"/>
                </a:cubicBezTo>
                <a:cubicBezTo>
                  <a:pt x="133" y="0"/>
                  <a:pt x="127" y="1"/>
                  <a:pt x="120" y="6"/>
                </a:cubicBezTo>
              </a:path>
            </a:pathLst>
          </a:custGeom>
          <a:noFill/>
          <a:ln w="4763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2080" tIns="66040" rIns="132080" bIns="66040" numCol="1" anchor="t" anchorCtr="0" compatLnSpc="1">
            <a:prstTxWarp prst="textNoShape">
              <a:avLst/>
            </a:prstTxWarp>
          </a:bodyPr>
          <a:lstStyle/>
          <a:p>
            <a:endParaRPr lang="fr-FR" sz="2600"/>
          </a:p>
        </p:txBody>
      </p:sp>
      <p:sp>
        <p:nvSpPr>
          <p:cNvPr id="1046" name="Freeform 70"/>
          <p:cNvSpPr>
            <a:spLocks/>
          </p:cNvSpPr>
          <p:nvPr/>
        </p:nvSpPr>
        <p:spPr bwMode="auto">
          <a:xfrm>
            <a:off x="-14367" y="6979766"/>
            <a:ext cx="936246" cy="663565"/>
          </a:xfrm>
          <a:custGeom>
            <a:avLst/>
            <a:gdLst>
              <a:gd name="T0" fmla="*/ 4 w 295"/>
              <a:gd name="T1" fmla="*/ 14 h 209"/>
              <a:gd name="T2" fmla="*/ 4 w 295"/>
              <a:gd name="T3" fmla="*/ 14 h 209"/>
              <a:gd name="T4" fmla="*/ 25 w 295"/>
              <a:gd name="T5" fmla="*/ 55 h 209"/>
              <a:gd name="T6" fmla="*/ 207 w 295"/>
              <a:gd name="T7" fmla="*/ 187 h 209"/>
              <a:gd name="T8" fmla="*/ 248 w 295"/>
              <a:gd name="T9" fmla="*/ 176 h 209"/>
              <a:gd name="T10" fmla="*/ 295 w 295"/>
              <a:gd name="T11" fmla="*/ 33 h 209"/>
              <a:gd name="T12" fmla="*/ 37 w 295"/>
              <a:gd name="T13" fmla="*/ 33 h 209"/>
              <a:gd name="T14" fmla="*/ 6 w 295"/>
              <a:gd name="T15" fmla="*/ 0 h 209"/>
              <a:gd name="T16" fmla="*/ 4 w 295"/>
              <a:gd name="T17" fmla="*/ 14 h 2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5" h="209">
                <a:moveTo>
                  <a:pt x="4" y="14"/>
                </a:moveTo>
                <a:cubicBezTo>
                  <a:pt x="4" y="14"/>
                  <a:pt x="4" y="14"/>
                  <a:pt x="4" y="14"/>
                </a:cubicBezTo>
                <a:cubicBezTo>
                  <a:pt x="4" y="26"/>
                  <a:pt x="8" y="43"/>
                  <a:pt x="25" y="55"/>
                </a:cubicBezTo>
                <a:cubicBezTo>
                  <a:pt x="207" y="187"/>
                  <a:pt x="207" y="187"/>
                  <a:pt x="207" y="187"/>
                </a:cubicBezTo>
                <a:cubicBezTo>
                  <a:pt x="207" y="187"/>
                  <a:pt x="237" y="209"/>
                  <a:pt x="248" y="176"/>
                </a:cubicBezTo>
                <a:cubicBezTo>
                  <a:pt x="295" y="33"/>
                  <a:pt x="295" y="33"/>
                  <a:pt x="295" y="33"/>
                </a:cubicBezTo>
                <a:cubicBezTo>
                  <a:pt x="37" y="33"/>
                  <a:pt x="37" y="33"/>
                  <a:pt x="37" y="33"/>
                </a:cubicBezTo>
                <a:cubicBezTo>
                  <a:pt x="0" y="35"/>
                  <a:pt x="6" y="0"/>
                  <a:pt x="6" y="0"/>
                </a:cubicBezTo>
                <a:cubicBezTo>
                  <a:pt x="6" y="0"/>
                  <a:pt x="4" y="6"/>
                  <a:pt x="4" y="14"/>
                </a:cubicBezTo>
              </a:path>
            </a:pathLst>
          </a:custGeom>
          <a:noFill/>
          <a:ln w="4763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2080" tIns="66040" rIns="132080" bIns="66040" numCol="1" anchor="t" anchorCtr="0" compatLnSpc="1">
            <a:prstTxWarp prst="textNoShape">
              <a:avLst/>
            </a:prstTxWarp>
          </a:bodyPr>
          <a:lstStyle/>
          <a:p>
            <a:endParaRPr lang="fr-FR" sz="2600"/>
          </a:p>
        </p:txBody>
      </p:sp>
      <p:sp>
        <p:nvSpPr>
          <p:cNvPr id="1048" name="Freeform 72"/>
          <p:cNvSpPr>
            <a:spLocks/>
          </p:cNvSpPr>
          <p:nvPr/>
        </p:nvSpPr>
        <p:spPr bwMode="auto">
          <a:xfrm>
            <a:off x="646513" y="6744697"/>
            <a:ext cx="856993" cy="898634"/>
          </a:xfrm>
          <a:custGeom>
            <a:avLst/>
            <a:gdLst>
              <a:gd name="T0" fmla="*/ 41 w 270"/>
              <a:gd name="T1" fmla="*/ 243 h 283"/>
              <a:gd name="T2" fmla="*/ 0 w 270"/>
              <a:gd name="T3" fmla="*/ 262 h 283"/>
              <a:gd name="T4" fmla="*/ 59 w 270"/>
              <a:gd name="T5" fmla="*/ 261 h 283"/>
              <a:gd name="T6" fmla="*/ 240 w 270"/>
              <a:gd name="T7" fmla="*/ 129 h 283"/>
              <a:gd name="T8" fmla="*/ 242 w 270"/>
              <a:gd name="T9" fmla="*/ 87 h 283"/>
              <a:gd name="T10" fmla="*/ 123 w 270"/>
              <a:gd name="T11" fmla="*/ 0 h 283"/>
              <a:gd name="T12" fmla="*/ 41 w 270"/>
              <a:gd name="T13" fmla="*/ 243 h 2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70" h="283">
                <a:moveTo>
                  <a:pt x="41" y="243"/>
                </a:moveTo>
                <a:cubicBezTo>
                  <a:pt x="32" y="279"/>
                  <a:pt x="0" y="262"/>
                  <a:pt x="0" y="262"/>
                </a:cubicBezTo>
                <a:cubicBezTo>
                  <a:pt x="0" y="262"/>
                  <a:pt x="29" y="283"/>
                  <a:pt x="59" y="261"/>
                </a:cubicBezTo>
                <a:cubicBezTo>
                  <a:pt x="240" y="129"/>
                  <a:pt x="240" y="129"/>
                  <a:pt x="240" y="129"/>
                </a:cubicBezTo>
                <a:cubicBezTo>
                  <a:pt x="240" y="129"/>
                  <a:pt x="270" y="107"/>
                  <a:pt x="242" y="87"/>
                </a:cubicBezTo>
                <a:cubicBezTo>
                  <a:pt x="123" y="0"/>
                  <a:pt x="123" y="0"/>
                  <a:pt x="123" y="0"/>
                </a:cubicBezTo>
                <a:lnTo>
                  <a:pt x="41" y="243"/>
                </a:lnTo>
                <a:close/>
              </a:path>
            </a:pathLst>
          </a:custGeom>
          <a:noFill/>
          <a:ln w="4763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2080" tIns="66040" rIns="132080" bIns="66040" numCol="1" anchor="t" anchorCtr="0" compatLnSpc="1">
            <a:prstTxWarp prst="textNoShape">
              <a:avLst/>
            </a:prstTxWarp>
          </a:bodyPr>
          <a:lstStyle/>
          <a:p>
            <a:endParaRPr lang="fr-FR" sz="2600"/>
          </a:p>
        </p:txBody>
      </p:sp>
      <p:sp>
        <p:nvSpPr>
          <p:cNvPr id="1049" name="Line 73"/>
          <p:cNvSpPr>
            <a:spLocks noChangeShapeType="1"/>
          </p:cNvSpPr>
          <p:nvPr/>
        </p:nvSpPr>
        <p:spPr bwMode="auto">
          <a:xfrm>
            <a:off x="164285" y="6185906"/>
            <a:ext cx="1339220" cy="0"/>
          </a:xfrm>
          <a:prstGeom prst="line">
            <a:avLst/>
          </a:prstGeom>
          <a:noFill/>
          <a:ln w="4763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32080" tIns="66040" rIns="132080" bIns="66040" numCol="1" anchor="t" anchorCtr="0" compatLnSpc="1">
            <a:prstTxWarp prst="textNoShape">
              <a:avLst/>
            </a:prstTxWarp>
          </a:bodyPr>
          <a:lstStyle/>
          <a:p>
            <a:endParaRPr lang="fr-FR" sz="2600"/>
          </a:p>
        </p:txBody>
      </p:sp>
      <p:sp>
        <p:nvSpPr>
          <p:cNvPr id="1051" name="Line 75"/>
          <p:cNvSpPr>
            <a:spLocks noChangeShapeType="1"/>
          </p:cNvSpPr>
          <p:nvPr/>
        </p:nvSpPr>
        <p:spPr bwMode="auto">
          <a:xfrm flipH="1" flipV="1">
            <a:off x="1191871" y="6106655"/>
            <a:ext cx="402975" cy="1277429"/>
          </a:xfrm>
          <a:prstGeom prst="line">
            <a:avLst/>
          </a:prstGeom>
          <a:noFill/>
          <a:ln w="4763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32080" tIns="66040" rIns="132080" bIns="66040" numCol="1" anchor="t" anchorCtr="0" compatLnSpc="1">
            <a:prstTxWarp prst="textNoShape">
              <a:avLst/>
            </a:prstTxWarp>
          </a:bodyPr>
          <a:lstStyle/>
          <a:p>
            <a:endParaRPr lang="fr-FR" sz="2600"/>
          </a:p>
        </p:txBody>
      </p:sp>
      <p:sp>
        <p:nvSpPr>
          <p:cNvPr id="1052" name="Line 76"/>
          <p:cNvSpPr>
            <a:spLocks noChangeShapeType="1"/>
          </p:cNvSpPr>
          <p:nvPr/>
        </p:nvSpPr>
        <p:spPr bwMode="auto">
          <a:xfrm flipV="1">
            <a:off x="684123" y="7081853"/>
            <a:ext cx="828785" cy="596402"/>
          </a:xfrm>
          <a:prstGeom prst="line">
            <a:avLst/>
          </a:prstGeom>
          <a:noFill/>
          <a:ln w="4763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32080" tIns="66040" rIns="132080" bIns="66040" numCol="1" anchor="t" anchorCtr="0" compatLnSpc="1">
            <a:prstTxWarp prst="textNoShape">
              <a:avLst/>
            </a:prstTxWarp>
          </a:bodyPr>
          <a:lstStyle/>
          <a:p>
            <a:endParaRPr lang="fr-FR" sz="2600"/>
          </a:p>
        </p:txBody>
      </p:sp>
      <p:sp>
        <p:nvSpPr>
          <p:cNvPr id="1053" name="Line 77"/>
          <p:cNvSpPr>
            <a:spLocks noChangeShapeType="1"/>
          </p:cNvSpPr>
          <p:nvPr/>
        </p:nvSpPr>
        <p:spPr bwMode="auto">
          <a:xfrm flipV="1">
            <a:off x="255626" y="6271873"/>
            <a:ext cx="828785" cy="597746"/>
          </a:xfrm>
          <a:prstGeom prst="line">
            <a:avLst/>
          </a:prstGeom>
          <a:noFill/>
          <a:ln w="4763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32080" tIns="66040" rIns="132080" bIns="66040" numCol="1" anchor="t" anchorCtr="0" compatLnSpc="1">
            <a:prstTxWarp prst="textNoShape">
              <a:avLst/>
            </a:prstTxWarp>
          </a:bodyPr>
          <a:lstStyle/>
          <a:p>
            <a:endParaRPr lang="fr-FR" sz="2600"/>
          </a:p>
        </p:txBody>
      </p:sp>
      <p:sp>
        <p:nvSpPr>
          <p:cNvPr id="1056" name="Line 80"/>
          <p:cNvSpPr>
            <a:spLocks noChangeShapeType="1"/>
          </p:cNvSpPr>
          <p:nvPr/>
        </p:nvSpPr>
        <p:spPr bwMode="auto">
          <a:xfrm flipH="1">
            <a:off x="-140632" y="6164414"/>
            <a:ext cx="412377" cy="1273399"/>
          </a:xfrm>
          <a:prstGeom prst="line">
            <a:avLst/>
          </a:prstGeom>
          <a:noFill/>
          <a:ln w="4763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32080" tIns="66040" rIns="132080" bIns="66040" numCol="1" anchor="t" anchorCtr="0" compatLnSpc="1">
            <a:prstTxWarp prst="textNoShape">
              <a:avLst/>
            </a:prstTxWarp>
          </a:bodyPr>
          <a:lstStyle/>
          <a:p>
            <a:endParaRPr lang="fr-FR" sz="2600"/>
          </a:p>
        </p:txBody>
      </p:sp>
      <p:sp>
        <p:nvSpPr>
          <p:cNvPr id="1050" name="Line 74"/>
          <p:cNvSpPr>
            <a:spLocks noChangeShapeType="1"/>
          </p:cNvSpPr>
          <p:nvPr/>
        </p:nvSpPr>
        <p:spPr bwMode="auto">
          <a:xfrm>
            <a:off x="-156751" y="7088568"/>
            <a:ext cx="1336533" cy="0"/>
          </a:xfrm>
          <a:prstGeom prst="line">
            <a:avLst/>
          </a:prstGeom>
          <a:noFill/>
          <a:ln w="4763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32080" tIns="66040" rIns="132080" bIns="66040" numCol="1" anchor="t" anchorCtr="0" compatLnSpc="1">
            <a:prstTxWarp prst="textNoShape">
              <a:avLst/>
            </a:prstTxWarp>
          </a:bodyPr>
          <a:lstStyle/>
          <a:p>
            <a:endParaRPr lang="fr-FR" sz="2600"/>
          </a:p>
        </p:txBody>
      </p:sp>
      <p:grpSp>
        <p:nvGrpSpPr>
          <p:cNvPr id="1097" name="Groupe 1096"/>
          <p:cNvGrpSpPr/>
          <p:nvPr/>
        </p:nvGrpSpPr>
        <p:grpSpPr>
          <a:xfrm rot="600260">
            <a:off x="2168416" y="5660209"/>
            <a:ext cx="1300373" cy="2345534"/>
            <a:chOff x="3336926" y="1520826"/>
            <a:chExt cx="1189036" cy="2144711"/>
          </a:xfrm>
        </p:grpSpPr>
        <p:sp>
          <p:nvSpPr>
            <p:cNvPr id="1060" name="Freeform 86"/>
            <p:cNvSpPr>
              <a:spLocks/>
            </p:cNvSpPr>
            <p:nvPr/>
          </p:nvSpPr>
          <p:spPr bwMode="auto">
            <a:xfrm>
              <a:off x="4292600" y="1524001"/>
              <a:ext cx="233362" cy="233362"/>
            </a:xfrm>
            <a:custGeom>
              <a:avLst/>
              <a:gdLst>
                <a:gd name="T0" fmla="*/ 51 w 62"/>
                <a:gd name="T1" fmla="*/ 11 h 62"/>
                <a:gd name="T2" fmla="*/ 51 w 62"/>
                <a:gd name="T3" fmla="*/ 51 h 62"/>
                <a:gd name="T4" fmla="*/ 11 w 62"/>
                <a:gd name="T5" fmla="*/ 51 h 62"/>
                <a:gd name="T6" fmla="*/ 11 w 62"/>
                <a:gd name="T7" fmla="*/ 11 h 62"/>
                <a:gd name="T8" fmla="*/ 51 w 62"/>
                <a:gd name="T9" fmla="*/ 1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62">
                  <a:moveTo>
                    <a:pt x="51" y="11"/>
                  </a:moveTo>
                  <a:cubicBezTo>
                    <a:pt x="62" y="22"/>
                    <a:pt x="62" y="40"/>
                    <a:pt x="51" y="51"/>
                  </a:cubicBezTo>
                  <a:cubicBezTo>
                    <a:pt x="40" y="62"/>
                    <a:pt x="22" y="62"/>
                    <a:pt x="11" y="51"/>
                  </a:cubicBezTo>
                  <a:cubicBezTo>
                    <a:pt x="0" y="40"/>
                    <a:pt x="0" y="22"/>
                    <a:pt x="11" y="11"/>
                  </a:cubicBezTo>
                  <a:cubicBezTo>
                    <a:pt x="22" y="0"/>
                    <a:pt x="40" y="0"/>
                    <a:pt x="51" y="11"/>
                  </a:cubicBezTo>
                  <a:close/>
                </a:path>
              </a:pathLst>
            </a:custGeom>
            <a:noFill/>
            <a:ln w="11113" cap="flat">
              <a:solidFill>
                <a:srgbClr val="84848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083" name="Freeform 87"/>
            <p:cNvSpPr>
              <a:spLocks/>
            </p:cNvSpPr>
            <p:nvPr/>
          </p:nvSpPr>
          <p:spPr bwMode="auto">
            <a:xfrm>
              <a:off x="4278313" y="1520826"/>
              <a:ext cx="236537" cy="239712"/>
            </a:xfrm>
            <a:custGeom>
              <a:avLst/>
              <a:gdLst>
                <a:gd name="T0" fmla="*/ 58 w 63"/>
                <a:gd name="T1" fmla="*/ 41 h 64"/>
                <a:gd name="T2" fmla="*/ 23 w 63"/>
                <a:gd name="T3" fmla="*/ 59 h 64"/>
                <a:gd name="T4" fmla="*/ 5 w 63"/>
                <a:gd name="T5" fmla="*/ 23 h 64"/>
                <a:gd name="T6" fmla="*/ 40 w 63"/>
                <a:gd name="T7" fmla="*/ 5 h 64"/>
                <a:gd name="T8" fmla="*/ 58 w 63"/>
                <a:gd name="T9" fmla="*/ 4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64">
                  <a:moveTo>
                    <a:pt x="58" y="41"/>
                  </a:moveTo>
                  <a:cubicBezTo>
                    <a:pt x="54" y="55"/>
                    <a:pt x="38" y="64"/>
                    <a:pt x="23" y="59"/>
                  </a:cubicBezTo>
                  <a:cubicBezTo>
                    <a:pt x="8" y="54"/>
                    <a:pt x="0" y="38"/>
                    <a:pt x="5" y="23"/>
                  </a:cubicBezTo>
                  <a:cubicBezTo>
                    <a:pt x="9" y="8"/>
                    <a:pt x="25" y="0"/>
                    <a:pt x="40" y="5"/>
                  </a:cubicBezTo>
                  <a:cubicBezTo>
                    <a:pt x="55" y="10"/>
                    <a:pt x="63" y="26"/>
                    <a:pt x="58" y="41"/>
                  </a:cubicBezTo>
                  <a:close/>
                </a:path>
              </a:pathLst>
            </a:custGeom>
            <a:noFill/>
            <a:ln w="11113" cap="flat">
              <a:solidFill>
                <a:srgbClr val="84848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084" name="Freeform 88"/>
            <p:cNvSpPr>
              <a:spLocks/>
            </p:cNvSpPr>
            <p:nvPr/>
          </p:nvSpPr>
          <p:spPr bwMode="auto">
            <a:xfrm>
              <a:off x="3557588" y="1760538"/>
              <a:ext cx="858837" cy="1717675"/>
            </a:xfrm>
            <a:custGeom>
              <a:avLst/>
              <a:gdLst>
                <a:gd name="T0" fmla="*/ 223 w 229"/>
                <a:gd name="T1" fmla="*/ 0 h 458"/>
                <a:gd name="T2" fmla="*/ 154 w 229"/>
                <a:gd name="T3" fmla="*/ 52 h 458"/>
                <a:gd name="T4" fmla="*/ 194 w 229"/>
                <a:gd name="T5" fmla="*/ 191 h 458"/>
                <a:gd name="T6" fmla="*/ 57 w 229"/>
                <a:gd name="T7" fmla="*/ 152 h 458"/>
                <a:gd name="T8" fmla="*/ 1 w 229"/>
                <a:gd name="T9" fmla="*/ 222 h 458"/>
                <a:gd name="T10" fmla="*/ 54 w 229"/>
                <a:gd name="T11" fmla="*/ 295 h 458"/>
                <a:gd name="T12" fmla="*/ 196 w 229"/>
                <a:gd name="T13" fmla="*/ 253 h 458"/>
                <a:gd name="T14" fmla="*/ 158 w 229"/>
                <a:gd name="T15" fmla="*/ 392 h 458"/>
                <a:gd name="T16" fmla="*/ 229 w 229"/>
                <a:gd name="T17" fmla="*/ 458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9" h="458">
                  <a:moveTo>
                    <a:pt x="223" y="0"/>
                  </a:moveTo>
                  <a:cubicBezTo>
                    <a:pt x="223" y="0"/>
                    <a:pt x="193" y="37"/>
                    <a:pt x="154" y="52"/>
                  </a:cubicBezTo>
                  <a:cubicBezTo>
                    <a:pt x="154" y="52"/>
                    <a:pt x="201" y="142"/>
                    <a:pt x="194" y="191"/>
                  </a:cubicBezTo>
                  <a:cubicBezTo>
                    <a:pt x="194" y="189"/>
                    <a:pt x="120" y="190"/>
                    <a:pt x="57" y="152"/>
                  </a:cubicBezTo>
                  <a:cubicBezTo>
                    <a:pt x="57" y="152"/>
                    <a:pt x="37" y="202"/>
                    <a:pt x="1" y="222"/>
                  </a:cubicBezTo>
                  <a:cubicBezTo>
                    <a:pt x="0" y="222"/>
                    <a:pt x="37" y="244"/>
                    <a:pt x="54" y="295"/>
                  </a:cubicBezTo>
                  <a:cubicBezTo>
                    <a:pt x="54" y="293"/>
                    <a:pt x="116" y="251"/>
                    <a:pt x="196" y="253"/>
                  </a:cubicBezTo>
                  <a:cubicBezTo>
                    <a:pt x="197" y="253"/>
                    <a:pt x="201" y="325"/>
                    <a:pt x="158" y="392"/>
                  </a:cubicBezTo>
                  <a:cubicBezTo>
                    <a:pt x="159" y="392"/>
                    <a:pt x="213" y="422"/>
                    <a:pt x="229" y="458"/>
                  </a:cubicBezTo>
                </a:path>
              </a:pathLst>
            </a:custGeom>
            <a:noFill/>
            <a:ln w="11113" cap="flat">
              <a:solidFill>
                <a:srgbClr val="84848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085" name="Freeform 89"/>
            <p:cNvSpPr>
              <a:spLocks/>
            </p:cNvSpPr>
            <p:nvPr/>
          </p:nvSpPr>
          <p:spPr bwMode="auto">
            <a:xfrm>
              <a:off x="3932238" y="1820863"/>
              <a:ext cx="233362" cy="231775"/>
            </a:xfrm>
            <a:custGeom>
              <a:avLst/>
              <a:gdLst>
                <a:gd name="T0" fmla="*/ 51 w 62"/>
                <a:gd name="T1" fmla="*/ 11 h 62"/>
                <a:gd name="T2" fmla="*/ 51 w 62"/>
                <a:gd name="T3" fmla="*/ 51 h 62"/>
                <a:gd name="T4" fmla="*/ 11 w 62"/>
                <a:gd name="T5" fmla="*/ 51 h 62"/>
                <a:gd name="T6" fmla="*/ 11 w 62"/>
                <a:gd name="T7" fmla="*/ 11 h 62"/>
                <a:gd name="T8" fmla="*/ 51 w 62"/>
                <a:gd name="T9" fmla="*/ 1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62">
                  <a:moveTo>
                    <a:pt x="51" y="11"/>
                  </a:moveTo>
                  <a:cubicBezTo>
                    <a:pt x="62" y="22"/>
                    <a:pt x="62" y="40"/>
                    <a:pt x="51" y="51"/>
                  </a:cubicBezTo>
                  <a:cubicBezTo>
                    <a:pt x="40" y="62"/>
                    <a:pt x="22" y="62"/>
                    <a:pt x="11" y="51"/>
                  </a:cubicBezTo>
                  <a:cubicBezTo>
                    <a:pt x="0" y="40"/>
                    <a:pt x="0" y="22"/>
                    <a:pt x="11" y="11"/>
                  </a:cubicBezTo>
                  <a:cubicBezTo>
                    <a:pt x="22" y="0"/>
                    <a:pt x="40" y="0"/>
                    <a:pt x="51" y="11"/>
                  </a:cubicBezTo>
                  <a:close/>
                </a:path>
              </a:pathLst>
            </a:custGeom>
            <a:noFill/>
            <a:ln w="11113" cap="flat">
              <a:solidFill>
                <a:srgbClr val="84848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086" name="Freeform 90"/>
            <p:cNvSpPr>
              <a:spLocks/>
            </p:cNvSpPr>
            <p:nvPr/>
          </p:nvSpPr>
          <p:spPr bwMode="auto">
            <a:xfrm>
              <a:off x="3914775" y="1816100"/>
              <a:ext cx="239712" cy="236537"/>
            </a:xfrm>
            <a:custGeom>
              <a:avLst/>
              <a:gdLst>
                <a:gd name="T0" fmla="*/ 59 w 64"/>
                <a:gd name="T1" fmla="*/ 40 h 63"/>
                <a:gd name="T2" fmla="*/ 23 w 64"/>
                <a:gd name="T3" fmla="*/ 59 h 63"/>
                <a:gd name="T4" fmla="*/ 5 w 64"/>
                <a:gd name="T5" fmla="*/ 23 h 63"/>
                <a:gd name="T6" fmla="*/ 41 w 64"/>
                <a:gd name="T7" fmla="*/ 5 h 63"/>
                <a:gd name="T8" fmla="*/ 59 w 64"/>
                <a:gd name="T9" fmla="*/ 4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3">
                  <a:moveTo>
                    <a:pt x="59" y="40"/>
                  </a:moveTo>
                  <a:cubicBezTo>
                    <a:pt x="54" y="55"/>
                    <a:pt x="38" y="63"/>
                    <a:pt x="23" y="59"/>
                  </a:cubicBezTo>
                  <a:cubicBezTo>
                    <a:pt x="9" y="54"/>
                    <a:pt x="0" y="38"/>
                    <a:pt x="5" y="23"/>
                  </a:cubicBezTo>
                  <a:cubicBezTo>
                    <a:pt x="10" y="8"/>
                    <a:pt x="26" y="0"/>
                    <a:pt x="41" y="5"/>
                  </a:cubicBezTo>
                  <a:cubicBezTo>
                    <a:pt x="56" y="10"/>
                    <a:pt x="64" y="26"/>
                    <a:pt x="59" y="40"/>
                  </a:cubicBezTo>
                  <a:close/>
                </a:path>
              </a:pathLst>
            </a:custGeom>
            <a:noFill/>
            <a:ln w="11113" cap="flat">
              <a:solidFill>
                <a:srgbClr val="84848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087" name="Freeform 91"/>
            <p:cNvSpPr>
              <a:spLocks/>
            </p:cNvSpPr>
            <p:nvPr/>
          </p:nvSpPr>
          <p:spPr bwMode="auto">
            <a:xfrm>
              <a:off x="3633788" y="2124075"/>
              <a:ext cx="231775" cy="231775"/>
            </a:xfrm>
            <a:custGeom>
              <a:avLst/>
              <a:gdLst>
                <a:gd name="T0" fmla="*/ 51 w 62"/>
                <a:gd name="T1" fmla="*/ 11 h 62"/>
                <a:gd name="T2" fmla="*/ 51 w 62"/>
                <a:gd name="T3" fmla="*/ 51 h 62"/>
                <a:gd name="T4" fmla="*/ 11 w 62"/>
                <a:gd name="T5" fmla="*/ 51 h 62"/>
                <a:gd name="T6" fmla="*/ 11 w 62"/>
                <a:gd name="T7" fmla="*/ 11 h 62"/>
                <a:gd name="T8" fmla="*/ 51 w 62"/>
                <a:gd name="T9" fmla="*/ 1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62">
                  <a:moveTo>
                    <a:pt x="51" y="11"/>
                  </a:moveTo>
                  <a:cubicBezTo>
                    <a:pt x="62" y="22"/>
                    <a:pt x="62" y="40"/>
                    <a:pt x="51" y="51"/>
                  </a:cubicBezTo>
                  <a:cubicBezTo>
                    <a:pt x="40" y="62"/>
                    <a:pt x="22" y="62"/>
                    <a:pt x="11" y="51"/>
                  </a:cubicBezTo>
                  <a:cubicBezTo>
                    <a:pt x="0" y="40"/>
                    <a:pt x="0" y="22"/>
                    <a:pt x="11" y="11"/>
                  </a:cubicBezTo>
                  <a:cubicBezTo>
                    <a:pt x="22" y="0"/>
                    <a:pt x="40" y="0"/>
                    <a:pt x="51" y="11"/>
                  </a:cubicBezTo>
                  <a:close/>
                </a:path>
              </a:pathLst>
            </a:custGeom>
            <a:noFill/>
            <a:ln w="11113" cap="flat">
              <a:solidFill>
                <a:srgbClr val="84848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088" name="Freeform 92"/>
            <p:cNvSpPr>
              <a:spLocks/>
            </p:cNvSpPr>
            <p:nvPr/>
          </p:nvSpPr>
          <p:spPr bwMode="auto">
            <a:xfrm>
              <a:off x="3614738" y="2120900"/>
              <a:ext cx="239712" cy="239712"/>
            </a:xfrm>
            <a:custGeom>
              <a:avLst/>
              <a:gdLst>
                <a:gd name="T0" fmla="*/ 59 w 64"/>
                <a:gd name="T1" fmla="*/ 41 h 64"/>
                <a:gd name="T2" fmla="*/ 23 w 64"/>
                <a:gd name="T3" fmla="*/ 59 h 64"/>
                <a:gd name="T4" fmla="*/ 5 w 64"/>
                <a:gd name="T5" fmla="*/ 23 h 64"/>
                <a:gd name="T6" fmla="*/ 41 w 64"/>
                <a:gd name="T7" fmla="*/ 5 h 64"/>
                <a:gd name="T8" fmla="*/ 59 w 64"/>
                <a:gd name="T9" fmla="*/ 4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4">
                  <a:moveTo>
                    <a:pt x="59" y="41"/>
                  </a:moveTo>
                  <a:cubicBezTo>
                    <a:pt x="54" y="55"/>
                    <a:pt x="38" y="64"/>
                    <a:pt x="23" y="59"/>
                  </a:cubicBezTo>
                  <a:cubicBezTo>
                    <a:pt x="8" y="54"/>
                    <a:pt x="0" y="38"/>
                    <a:pt x="5" y="23"/>
                  </a:cubicBezTo>
                  <a:cubicBezTo>
                    <a:pt x="10" y="8"/>
                    <a:pt x="26" y="0"/>
                    <a:pt x="41" y="5"/>
                  </a:cubicBezTo>
                  <a:cubicBezTo>
                    <a:pt x="56" y="10"/>
                    <a:pt x="64" y="26"/>
                    <a:pt x="59" y="41"/>
                  </a:cubicBezTo>
                  <a:close/>
                </a:path>
              </a:pathLst>
            </a:custGeom>
            <a:noFill/>
            <a:ln w="11113" cap="flat">
              <a:solidFill>
                <a:srgbClr val="84848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089" name="Freeform 93"/>
            <p:cNvSpPr>
              <a:spLocks/>
            </p:cNvSpPr>
            <p:nvPr/>
          </p:nvSpPr>
          <p:spPr bwMode="auto">
            <a:xfrm>
              <a:off x="3351213" y="2487613"/>
              <a:ext cx="236537" cy="233362"/>
            </a:xfrm>
            <a:custGeom>
              <a:avLst/>
              <a:gdLst>
                <a:gd name="T0" fmla="*/ 52 w 63"/>
                <a:gd name="T1" fmla="*/ 11 h 62"/>
                <a:gd name="T2" fmla="*/ 52 w 63"/>
                <a:gd name="T3" fmla="*/ 51 h 62"/>
                <a:gd name="T4" fmla="*/ 12 w 63"/>
                <a:gd name="T5" fmla="*/ 51 h 62"/>
                <a:gd name="T6" fmla="*/ 12 w 63"/>
                <a:gd name="T7" fmla="*/ 11 h 62"/>
                <a:gd name="T8" fmla="*/ 52 w 63"/>
                <a:gd name="T9" fmla="*/ 1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62">
                  <a:moveTo>
                    <a:pt x="52" y="11"/>
                  </a:moveTo>
                  <a:cubicBezTo>
                    <a:pt x="63" y="22"/>
                    <a:pt x="63" y="40"/>
                    <a:pt x="52" y="51"/>
                  </a:cubicBezTo>
                  <a:cubicBezTo>
                    <a:pt x="41" y="62"/>
                    <a:pt x="23" y="62"/>
                    <a:pt x="12" y="51"/>
                  </a:cubicBezTo>
                  <a:cubicBezTo>
                    <a:pt x="0" y="40"/>
                    <a:pt x="0" y="22"/>
                    <a:pt x="12" y="11"/>
                  </a:cubicBezTo>
                  <a:cubicBezTo>
                    <a:pt x="23" y="0"/>
                    <a:pt x="41" y="0"/>
                    <a:pt x="52" y="11"/>
                  </a:cubicBezTo>
                  <a:close/>
                </a:path>
              </a:pathLst>
            </a:custGeom>
            <a:noFill/>
            <a:ln w="11113" cap="flat">
              <a:solidFill>
                <a:srgbClr val="84848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090" name="Freeform 94"/>
            <p:cNvSpPr>
              <a:spLocks/>
            </p:cNvSpPr>
            <p:nvPr/>
          </p:nvSpPr>
          <p:spPr bwMode="auto">
            <a:xfrm>
              <a:off x="3336926" y="2484438"/>
              <a:ext cx="239712" cy="236537"/>
            </a:xfrm>
            <a:custGeom>
              <a:avLst/>
              <a:gdLst>
                <a:gd name="T0" fmla="*/ 59 w 64"/>
                <a:gd name="T1" fmla="*/ 40 h 63"/>
                <a:gd name="T2" fmla="*/ 23 w 64"/>
                <a:gd name="T3" fmla="*/ 59 h 63"/>
                <a:gd name="T4" fmla="*/ 5 w 64"/>
                <a:gd name="T5" fmla="*/ 23 h 63"/>
                <a:gd name="T6" fmla="*/ 40 w 64"/>
                <a:gd name="T7" fmla="*/ 5 h 63"/>
                <a:gd name="T8" fmla="*/ 59 w 64"/>
                <a:gd name="T9" fmla="*/ 4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3">
                  <a:moveTo>
                    <a:pt x="59" y="40"/>
                  </a:moveTo>
                  <a:cubicBezTo>
                    <a:pt x="54" y="55"/>
                    <a:pt x="38" y="63"/>
                    <a:pt x="23" y="59"/>
                  </a:cubicBezTo>
                  <a:cubicBezTo>
                    <a:pt x="8" y="54"/>
                    <a:pt x="0" y="38"/>
                    <a:pt x="5" y="23"/>
                  </a:cubicBezTo>
                  <a:cubicBezTo>
                    <a:pt x="10" y="8"/>
                    <a:pt x="26" y="0"/>
                    <a:pt x="40" y="5"/>
                  </a:cubicBezTo>
                  <a:cubicBezTo>
                    <a:pt x="55" y="10"/>
                    <a:pt x="64" y="26"/>
                    <a:pt x="59" y="40"/>
                  </a:cubicBezTo>
                  <a:close/>
                </a:path>
              </a:pathLst>
            </a:custGeom>
            <a:noFill/>
            <a:ln w="11113" cap="flat">
              <a:solidFill>
                <a:srgbClr val="84848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091" name="Freeform 95"/>
            <p:cNvSpPr>
              <a:spLocks/>
            </p:cNvSpPr>
            <p:nvPr/>
          </p:nvSpPr>
          <p:spPr bwMode="auto">
            <a:xfrm>
              <a:off x="3625850" y="2851150"/>
              <a:ext cx="231775" cy="233362"/>
            </a:xfrm>
            <a:custGeom>
              <a:avLst/>
              <a:gdLst>
                <a:gd name="T0" fmla="*/ 51 w 62"/>
                <a:gd name="T1" fmla="*/ 11 h 62"/>
                <a:gd name="T2" fmla="*/ 51 w 62"/>
                <a:gd name="T3" fmla="*/ 51 h 62"/>
                <a:gd name="T4" fmla="*/ 11 w 62"/>
                <a:gd name="T5" fmla="*/ 51 h 62"/>
                <a:gd name="T6" fmla="*/ 11 w 62"/>
                <a:gd name="T7" fmla="*/ 11 h 62"/>
                <a:gd name="T8" fmla="*/ 51 w 62"/>
                <a:gd name="T9" fmla="*/ 1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62">
                  <a:moveTo>
                    <a:pt x="51" y="11"/>
                  </a:moveTo>
                  <a:cubicBezTo>
                    <a:pt x="62" y="22"/>
                    <a:pt x="62" y="40"/>
                    <a:pt x="51" y="51"/>
                  </a:cubicBezTo>
                  <a:cubicBezTo>
                    <a:pt x="40" y="62"/>
                    <a:pt x="22" y="62"/>
                    <a:pt x="11" y="51"/>
                  </a:cubicBezTo>
                  <a:cubicBezTo>
                    <a:pt x="0" y="40"/>
                    <a:pt x="0" y="22"/>
                    <a:pt x="11" y="11"/>
                  </a:cubicBezTo>
                  <a:cubicBezTo>
                    <a:pt x="22" y="0"/>
                    <a:pt x="40" y="0"/>
                    <a:pt x="51" y="11"/>
                  </a:cubicBezTo>
                  <a:close/>
                </a:path>
              </a:pathLst>
            </a:custGeom>
            <a:noFill/>
            <a:ln w="11113" cap="flat">
              <a:solidFill>
                <a:srgbClr val="84848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092" name="Freeform 96"/>
            <p:cNvSpPr>
              <a:spLocks/>
            </p:cNvSpPr>
            <p:nvPr/>
          </p:nvSpPr>
          <p:spPr bwMode="auto">
            <a:xfrm>
              <a:off x="3606800" y="2847975"/>
              <a:ext cx="239712" cy="239712"/>
            </a:xfrm>
            <a:custGeom>
              <a:avLst/>
              <a:gdLst>
                <a:gd name="T0" fmla="*/ 59 w 64"/>
                <a:gd name="T1" fmla="*/ 41 h 64"/>
                <a:gd name="T2" fmla="*/ 23 w 64"/>
                <a:gd name="T3" fmla="*/ 59 h 64"/>
                <a:gd name="T4" fmla="*/ 5 w 64"/>
                <a:gd name="T5" fmla="*/ 23 h 64"/>
                <a:gd name="T6" fmla="*/ 41 w 64"/>
                <a:gd name="T7" fmla="*/ 5 h 64"/>
                <a:gd name="T8" fmla="*/ 59 w 64"/>
                <a:gd name="T9" fmla="*/ 4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4">
                  <a:moveTo>
                    <a:pt x="59" y="41"/>
                  </a:moveTo>
                  <a:cubicBezTo>
                    <a:pt x="54" y="56"/>
                    <a:pt x="38" y="64"/>
                    <a:pt x="23" y="59"/>
                  </a:cubicBezTo>
                  <a:cubicBezTo>
                    <a:pt x="8" y="54"/>
                    <a:pt x="0" y="38"/>
                    <a:pt x="5" y="23"/>
                  </a:cubicBezTo>
                  <a:cubicBezTo>
                    <a:pt x="10" y="8"/>
                    <a:pt x="26" y="0"/>
                    <a:pt x="41" y="5"/>
                  </a:cubicBezTo>
                  <a:cubicBezTo>
                    <a:pt x="56" y="10"/>
                    <a:pt x="64" y="26"/>
                    <a:pt x="59" y="41"/>
                  </a:cubicBezTo>
                  <a:close/>
                </a:path>
              </a:pathLst>
            </a:custGeom>
            <a:noFill/>
            <a:ln w="11113" cap="flat">
              <a:solidFill>
                <a:srgbClr val="84848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093" name="Freeform 97"/>
            <p:cNvSpPr>
              <a:spLocks/>
            </p:cNvSpPr>
            <p:nvPr/>
          </p:nvSpPr>
          <p:spPr bwMode="auto">
            <a:xfrm>
              <a:off x="3937000" y="3143250"/>
              <a:ext cx="231775" cy="233362"/>
            </a:xfrm>
            <a:custGeom>
              <a:avLst/>
              <a:gdLst>
                <a:gd name="T0" fmla="*/ 51 w 62"/>
                <a:gd name="T1" fmla="*/ 11 h 62"/>
                <a:gd name="T2" fmla="*/ 51 w 62"/>
                <a:gd name="T3" fmla="*/ 51 h 62"/>
                <a:gd name="T4" fmla="*/ 11 w 62"/>
                <a:gd name="T5" fmla="*/ 51 h 62"/>
                <a:gd name="T6" fmla="*/ 11 w 62"/>
                <a:gd name="T7" fmla="*/ 11 h 62"/>
                <a:gd name="T8" fmla="*/ 51 w 62"/>
                <a:gd name="T9" fmla="*/ 1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62">
                  <a:moveTo>
                    <a:pt x="51" y="11"/>
                  </a:moveTo>
                  <a:cubicBezTo>
                    <a:pt x="62" y="22"/>
                    <a:pt x="62" y="40"/>
                    <a:pt x="51" y="51"/>
                  </a:cubicBezTo>
                  <a:cubicBezTo>
                    <a:pt x="40" y="62"/>
                    <a:pt x="22" y="62"/>
                    <a:pt x="11" y="51"/>
                  </a:cubicBezTo>
                  <a:cubicBezTo>
                    <a:pt x="0" y="40"/>
                    <a:pt x="0" y="22"/>
                    <a:pt x="11" y="11"/>
                  </a:cubicBezTo>
                  <a:cubicBezTo>
                    <a:pt x="22" y="0"/>
                    <a:pt x="40" y="0"/>
                    <a:pt x="51" y="11"/>
                  </a:cubicBezTo>
                  <a:close/>
                </a:path>
              </a:pathLst>
            </a:custGeom>
            <a:noFill/>
            <a:ln w="11113" cap="flat">
              <a:solidFill>
                <a:srgbClr val="84848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094" name="Freeform 98"/>
            <p:cNvSpPr>
              <a:spLocks/>
            </p:cNvSpPr>
            <p:nvPr/>
          </p:nvSpPr>
          <p:spPr bwMode="auto">
            <a:xfrm>
              <a:off x="3917950" y="3140075"/>
              <a:ext cx="239712" cy="239712"/>
            </a:xfrm>
            <a:custGeom>
              <a:avLst/>
              <a:gdLst>
                <a:gd name="T0" fmla="*/ 59 w 64"/>
                <a:gd name="T1" fmla="*/ 41 h 64"/>
                <a:gd name="T2" fmla="*/ 23 w 64"/>
                <a:gd name="T3" fmla="*/ 59 h 64"/>
                <a:gd name="T4" fmla="*/ 5 w 64"/>
                <a:gd name="T5" fmla="*/ 23 h 64"/>
                <a:gd name="T6" fmla="*/ 41 w 64"/>
                <a:gd name="T7" fmla="*/ 5 h 64"/>
                <a:gd name="T8" fmla="*/ 59 w 64"/>
                <a:gd name="T9" fmla="*/ 4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4">
                  <a:moveTo>
                    <a:pt x="59" y="41"/>
                  </a:moveTo>
                  <a:cubicBezTo>
                    <a:pt x="54" y="56"/>
                    <a:pt x="38" y="64"/>
                    <a:pt x="23" y="59"/>
                  </a:cubicBezTo>
                  <a:cubicBezTo>
                    <a:pt x="8" y="54"/>
                    <a:pt x="0" y="38"/>
                    <a:pt x="5" y="23"/>
                  </a:cubicBezTo>
                  <a:cubicBezTo>
                    <a:pt x="10" y="8"/>
                    <a:pt x="26" y="0"/>
                    <a:pt x="41" y="5"/>
                  </a:cubicBezTo>
                  <a:cubicBezTo>
                    <a:pt x="55" y="10"/>
                    <a:pt x="64" y="26"/>
                    <a:pt x="59" y="41"/>
                  </a:cubicBezTo>
                  <a:close/>
                </a:path>
              </a:pathLst>
            </a:custGeom>
            <a:noFill/>
            <a:ln w="11113" cap="flat">
              <a:solidFill>
                <a:srgbClr val="84848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095" name="Freeform 99"/>
            <p:cNvSpPr>
              <a:spLocks/>
            </p:cNvSpPr>
            <p:nvPr/>
          </p:nvSpPr>
          <p:spPr bwMode="auto">
            <a:xfrm>
              <a:off x="4292600" y="3432175"/>
              <a:ext cx="233362" cy="233362"/>
            </a:xfrm>
            <a:custGeom>
              <a:avLst/>
              <a:gdLst>
                <a:gd name="T0" fmla="*/ 51 w 62"/>
                <a:gd name="T1" fmla="*/ 11 h 62"/>
                <a:gd name="T2" fmla="*/ 51 w 62"/>
                <a:gd name="T3" fmla="*/ 51 h 62"/>
                <a:gd name="T4" fmla="*/ 11 w 62"/>
                <a:gd name="T5" fmla="*/ 51 h 62"/>
                <a:gd name="T6" fmla="*/ 11 w 62"/>
                <a:gd name="T7" fmla="*/ 11 h 62"/>
                <a:gd name="T8" fmla="*/ 51 w 62"/>
                <a:gd name="T9" fmla="*/ 1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62">
                  <a:moveTo>
                    <a:pt x="51" y="11"/>
                  </a:moveTo>
                  <a:cubicBezTo>
                    <a:pt x="62" y="22"/>
                    <a:pt x="62" y="40"/>
                    <a:pt x="51" y="51"/>
                  </a:cubicBezTo>
                  <a:cubicBezTo>
                    <a:pt x="40" y="62"/>
                    <a:pt x="22" y="62"/>
                    <a:pt x="11" y="51"/>
                  </a:cubicBezTo>
                  <a:cubicBezTo>
                    <a:pt x="0" y="40"/>
                    <a:pt x="0" y="22"/>
                    <a:pt x="11" y="11"/>
                  </a:cubicBezTo>
                  <a:cubicBezTo>
                    <a:pt x="22" y="0"/>
                    <a:pt x="40" y="0"/>
                    <a:pt x="51" y="11"/>
                  </a:cubicBezTo>
                  <a:close/>
                </a:path>
              </a:pathLst>
            </a:custGeom>
            <a:noFill/>
            <a:ln w="11113" cap="flat">
              <a:solidFill>
                <a:srgbClr val="84848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096" name="Freeform 100"/>
            <p:cNvSpPr>
              <a:spLocks/>
            </p:cNvSpPr>
            <p:nvPr/>
          </p:nvSpPr>
          <p:spPr bwMode="auto">
            <a:xfrm>
              <a:off x="4273550" y="3429000"/>
              <a:ext cx="241300" cy="236537"/>
            </a:xfrm>
            <a:custGeom>
              <a:avLst/>
              <a:gdLst>
                <a:gd name="T0" fmla="*/ 59 w 64"/>
                <a:gd name="T1" fmla="*/ 40 h 63"/>
                <a:gd name="T2" fmla="*/ 24 w 64"/>
                <a:gd name="T3" fmla="*/ 58 h 63"/>
                <a:gd name="T4" fmla="*/ 5 w 64"/>
                <a:gd name="T5" fmla="*/ 23 h 63"/>
                <a:gd name="T6" fmla="*/ 41 w 64"/>
                <a:gd name="T7" fmla="*/ 5 h 63"/>
                <a:gd name="T8" fmla="*/ 59 w 64"/>
                <a:gd name="T9" fmla="*/ 4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3">
                  <a:moveTo>
                    <a:pt x="59" y="40"/>
                  </a:moveTo>
                  <a:cubicBezTo>
                    <a:pt x="54" y="55"/>
                    <a:pt x="38" y="63"/>
                    <a:pt x="24" y="58"/>
                  </a:cubicBezTo>
                  <a:cubicBezTo>
                    <a:pt x="9" y="54"/>
                    <a:pt x="0" y="38"/>
                    <a:pt x="5" y="23"/>
                  </a:cubicBezTo>
                  <a:cubicBezTo>
                    <a:pt x="10" y="8"/>
                    <a:pt x="26" y="0"/>
                    <a:pt x="41" y="5"/>
                  </a:cubicBezTo>
                  <a:cubicBezTo>
                    <a:pt x="56" y="9"/>
                    <a:pt x="64" y="25"/>
                    <a:pt x="59" y="40"/>
                  </a:cubicBezTo>
                  <a:close/>
                </a:path>
              </a:pathLst>
            </a:custGeom>
            <a:noFill/>
            <a:ln w="11113" cap="flat">
              <a:solidFill>
                <a:srgbClr val="84848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</p:grpSp>
      <p:grpSp>
        <p:nvGrpSpPr>
          <p:cNvPr id="1121" name="Groupe 1120"/>
          <p:cNvGrpSpPr/>
          <p:nvPr/>
        </p:nvGrpSpPr>
        <p:grpSpPr>
          <a:xfrm rot="20253782">
            <a:off x="2012171" y="5441169"/>
            <a:ext cx="2190176" cy="1989227"/>
            <a:chOff x="3271838" y="1849438"/>
            <a:chExt cx="2058988" cy="1870075"/>
          </a:xfrm>
        </p:grpSpPr>
        <p:sp>
          <p:nvSpPr>
            <p:cNvPr id="1101" name="Freeform 106"/>
            <p:cNvSpPr>
              <a:spLocks/>
            </p:cNvSpPr>
            <p:nvPr/>
          </p:nvSpPr>
          <p:spPr bwMode="auto">
            <a:xfrm>
              <a:off x="3425826" y="2017713"/>
              <a:ext cx="687388" cy="1065212"/>
            </a:xfrm>
            <a:custGeom>
              <a:avLst/>
              <a:gdLst>
                <a:gd name="T0" fmla="*/ 81 w 183"/>
                <a:gd name="T1" fmla="*/ 35 h 284"/>
                <a:gd name="T2" fmla="*/ 11 w 183"/>
                <a:gd name="T3" fmla="*/ 249 h 284"/>
                <a:gd name="T4" fmla="*/ 35 w 183"/>
                <a:gd name="T5" fmla="*/ 284 h 284"/>
                <a:gd name="T6" fmla="*/ 183 w 183"/>
                <a:gd name="T7" fmla="*/ 284 h 284"/>
                <a:gd name="T8" fmla="*/ 106 w 183"/>
                <a:gd name="T9" fmla="*/ 39 h 284"/>
                <a:gd name="T10" fmla="*/ 128 w 183"/>
                <a:gd name="T11" fmla="*/ 0 h 284"/>
                <a:gd name="T12" fmla="*/ 81 w 183"/>
                <a:gd name="T13" fmla="*/ 35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3" h="284">
                  <a:moveTo>
                    <a:pt x="81" y="35"/>
                  </a:moveTo>
                  <a:cubicBezTo>
                    <a:pt x="11" y="249"/>
                    <a:pt x="11" y="249"/>
                    <a:pt x="11" y="249"/>
                  </a:cubicBezTo>
                  <a:cubicBezTo>
                    <a:pt x="11" y="249"/>
                    <a:pt x="0" y="284"/>
                    <a:pt x="35" y="284"/>
                  </a:cubicBezTo>
                  <a:cubicBezTo>
                    <a:pt x="183" y="284"/>
                    <a:pt x="183" y="284"/>
                    <a:pt x="183" y="284"/>
                  </a:cubicBezTo>
                  <a:cubicBezTo>
                    <a:pt x="106" y="39"/>
                    <a:pt x="106" y="39"/>
                    <a:pt x="106" y="39"/>
                  </a:cubicBezTo>
                  <a:cubicBezTo>
                    <a:pt x="92" y="5"/>
                    <a:pt x="128" y="0"/>
                    <a:pt x="128" y="0"/>
                  </a:cubicBezTo>
                  <a:cubicBezTo>
                    <a:pt x="128" y="0"/>
                    <a:pt x="92" y="0"/>
                    <a:pt x="81" y="35"/>
                  </a:cubicBezTo>
                </a:path>
              </a:pathLst>
            </a:custGeom>
            <a:noFill/>
            <a:ln w="3175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02" name="Freeform 107"/>
            <p:cNvSpPr>
              <a:spLocks/>
            </p:cNvSpPr>
            <p:nvPr/>
          </p:nvSpPr>
          <p:spPr bwMode="auto">
            <a:xfrm>
              <a:off x="3763963" y="2017713"/>
              <a:ext cx="1162050" cy="649287"/>
            </a:xfrm>
            <a:custGeom>
              <a:avLst/>
              <a:gdLst>
                <a:gd name="T0" fmla="*/ 37 w 310"/>
                <a:gd name="T1" fmla="*/ 0 h 173"/>
                <a:gd name="T2" fmla="*/ 11 w 310"/>
                <a:gd name="T3" fmla="*/ 33 h 173"/>
                <a:gd name="T4" fmla="*/ 57 w 310"/>
                <a:gd name="T5" fmla="*/ 173 h 173"/>
                <a:gd name="T6" fmla="*/ 266 w 310"/>
                <a:gd name="T7" fmla="*/ 25 h 173"/>
                <a:gd name="T8" fmla="*/ 310 w 310"/>
                <a:gd name="T9" fmla="*/ 33 h 173"/>
                <a:gd name="T10" fmla="*/ 262 w 310"/>
                <a:gd name="T11" fmla="*/ 0 h 173"/>
                <a:gd name="T12" fmla="*/ 37 w 310"/>
                <a:gd name="T13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0" h="173">
                  <a:moveTo>
                    <a:pt x="37" y="0"/>
                  </a:moveTo>
                  <a:cubicBezTo>
                    <a:pt x="37" y="0"/>
                    <a:pt x="0" y="0"/>
                    <a:pt x="11" y="33"/>
                  </a:cubicBezTo>
                  <a:cubicBezTo>
                    <a:pt x="57" y="173"/>
                    <a:pt x="57" y="173"/>
                    <a:pt x="57" y="173"/>
                  </a:cubicBezTo>
                  <a:cubicBezTo>
                    <a:pt x="266" y="25"/>
                    <a:pt x="266" y="25"/>
                    <a:pt x="266" y="25"/>
                  </a:cubicBezTo>
                  <a:cubicBezTo>
                    <a:pt x="294" y="1"/>
                    <a:pt x="310" y="33"/>
                    <a:pt x="310" y="33"/>
                  </a:cubicBezTo>
                  <a:cubicBezTo>
                    <a:pt x="310" y="33"/>
                    <a:pt x="299" y="0"/>
                    <a:pt x="262" y="0"/>
                  </a:cubicBezTo>
                  <a:lnTo>
                    <a:pt x="37" y="0"/>
                  </a:lnTo>
                  <a:close/>
                </a:path>
              </a:pathLst>
            </a:custGeom>
            <a:noFill/>
            <a:ln w="3175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03" name="Freeform 108"/>
            <p:cNvSpPr>
              <a:spLocks/>
            </p:cNvSpPr>
            <p:nvPr/>
          </p:nvSpPr>
          <p:spPr bwMode="auto">
            <a:xfrm>
              <a:off x="4325938" y="2070100"/>
              <a:ext cx="904875" cy="1087437"/>
            </a:xfrm>
            <a:custGeom>
              <a:avLst/>
              <a:gdLst>
                <a:gd name="T0" fmla="*/ 121 w 241"/>
                <a:gd name="T1" fmla="*/ 6 h 290"/>
                <a:gd name="T2" fmla="*/ 0 w 241"/>
                <a:gd name="T3" fmla="*/ 93 h 290"/>
                <a:gd name="T4" fmla="*/ 207 w 241"/>
                <a:gd name="T5" fmla="*/ 246 h 290"/>
                <a:gd name="T6" fmla="*/ 213 w 241"/>
                <a:gd name="T7" fmla="*/ 290 h 290"/>
                <a:gd name="T8" fmla="*/ 230 w 241"/>
                <a:gd name="T9" fmla="*/ 235 h 290"/>
                <a:gd name="T10" fmla="*/ 161 w 241"/>
                <a:gd name="T11" fmla="*/ 21 h 290"/>
                <a:gd name="T12" fmla="*/ 137 w 241"/>
                <a:gd name="T13" fmla="*/ 0 h 290"/>
                <a:gd name="T14" fmla="*/ 121 w 241"/>
                <a:gd name="T15" fmla="*/ 6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1" h="290">
                  <a:moveTo>
                    <a:pt x="121" y="6"/>
                  </a:moveTo>
                  <a:cubicBezTo>
                    <a:pt x="0" y="93"/>
                    <a:pt x="0" y="93"/>
                    <a:pt x="0" y="93"/>
                  </a:cubicBezTo>
                  <a:cubicBezTo>
                    <a:pt x="207" y="246"/>
                    <a:pt x="207" y="246"/>
                    <a:pt x="207" y="246"/>
                  </a:cubicBezTo>
                  <a:cubicBezTo>
                    <a:pt x="238" y="266"/>
                    <a:pt x="213" y="290"/>
                    <a:pt x="213" y="290"/>
                  </a:cubicBezTo>
                  <a:cubicBezTo>
                    <a:pt x="213" y="290"/>
                    <a:pt x="241" y="270"/>
                    <a:pt x="230" y="235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54" y="0"/>
                    <a:pt x="137" y="0"/>
                  </a:cubicBezTo>
                  <a:cubicBezTo>
                    <a:pt x="133" y="0"/>
                    <a:pt x="127" y="2"/>
                    <a:pt x="121" y="6"/>
                  </a:cubicBezTo>
                </a:path>
              </a:pathLst>
            </a:custGeom>
            <a:noFill/>
            <a:ln w="3175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04" name="Freeform 109"/>
            <p:cNvSpPr>
              <a:spLocks/>
            </p:cNvSpPr>
            <p:nvPr/>
          </p:nvSpPr>
          <p:spPr bwMode="auto">
            <a:xfrm>
              <a:off x="3425826" y="2017713"/>
              <a:ext cx="687388" cy="1065212"/>
            </a:xfrm>
            <a:custGeom>
              <a:avLst/>
              <a:gdLst>
                <a:gd name="T0" fmla="*/ 81 w 183"/>
                <a:gd name="T1" fmla="*/ 35 h 284"/>
                <a:gd name="T2" fmla="*/ 11 w 183"/>
                <a:gd name="T3" fmla="*/ 249 h 284"/>
                <a:gd name="T4" fmla="*/ 35 w 183"/>
                <a:gd name="T5" fmla="*/ 284 h 284"/>
                <a:gd name="T6" fmla="*/ 183 w 183"/>
                <a:gd name="T7" fmla="*/ 284 h 284"/>
                <a:gd name="T8" fmla="*/ 106 w 183"/>
                <a:gd name="T9" fmla="*/ 39 h 284"/>
                <a:gd name="T10" fmla="*/ 128 w 183"/>
                <a:gd name="T11" fmla="*/ 0 h 284"/>
                <a:gd name="T12" fmla="*/ 81 w 183"/>
                <a:gd name="T13" fmla="*/ 35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3" h="284">
                  <a:moveTo>
                    <a:pt x="81" y="35"/>
                  </a:moveTo>
                  <a:cubicBezTo>
                    <a:pt x="11" y="249"/>
                    <a:pt x="11" y="249"/>
                    <a:pt x="11" y="249"/>
                  </a:cubicBezTo>
                  <a:cubicBezTo>
                    <a:pt x="11" y="249"/>
                    <a:pt x="0" y="284"/>
                    <a:pt x="35" y="284"/>
                  </a:cubicBezTo>
                  <a:cubicBezTo>
                    <a:pt x="183" y="284"/>
                    <a:pt x="183" y="284"/>
                    <a:pt x="183" y="284"/>
                  </a:cubicBezTo>
                  <a:cubicBezTo>
                    <a:pt x="106" y="39"/>
                    <a:pt x="106" y="39"/>
                    <a:pt x="106" y="39"/>
                  </a:cubicBezTo>
                  <a:cubicBezTo>
                    <a:pt x="92" y="5"/>
                    <a:pt x="128" y="0"/>
                    <a:pt x="128" y="0"/>
                  </a:cubicBezTo>
                  <a:cubicBezTo>
                    <a:pt x="128" y="0"/>
                    <a:pt x="92" y="0"/>
                    <a:pt x="81" y="35"/>
                  </a:cubicBezTo>
                </a:path>
              </a:pathLst>
            </a:custGeom>
            <a:noFill/>
            <a:ln w="3175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07" name="Freeform 110"/>
            <p:cNvSpPr>
              <a:spLocks/>
            </p:cNvSpPr>
            <p:nvPr/>
          </p:nvSpPr>
          <p:spPr bwMode="auto">
            <a:xfrm>
              <a:off x="3763963" y="2017713"/>
              <a:ext cx="1162050" cy="649287"/>
            </a:xfrm>
            <a:custGeom>
              <a:avLst/>
              <a:gdLst>
                <a:gd name="T0" fmla="*/ 37 w 310"/>
                <a:gd name="T1" fmla="*/ 0 h 173"/>
                <a:gd name="T2" fmla="*/ 11 w 310"/>
                <a:gd name="T3" fmla="*/ 33 h 173"/>
                <a:gd name="T4" fmla="*/ 57 w 310"/>
                <a:gd name="T5" fmla="*/ 173 h 173"/>
                <a:gd name="T6" fmla="*/ 266 w 310"/>
                <a:gd name="T7" fmla="*/ 25 h 173"/>
                <a:gd name="T8" fmla="*/ 310 w 310"/>
                <a:gd name="T9" fmla="*/ 33 h 173"/>
                <a:gd name="T10" fmla="*/ 262 w 310"/>
                <a:gd name="T11" fmla="*/ 0 h 173"/>
                <a:gd name="T12" fmla="*/ 37 w 310"/>
                <a:gd name="T13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0" h="173">
                  <a:moveTo>
                    <a:pt x="37" y="0"/>
                  </a:moveTo>
                  <a:cubicBezTo>
                    <a:pt x="37" y="0"/>
                    <a:pt x="0" y="0"/>
                    <a:pt x="11" y="33"/>
                  </a:cubicBezTo>
                  <a:cubicBezTo>
                    <a:pt x="57" y="173"/>
                    <a:pt x="57" y="173"/>
                    <a:pt x="57" y="173"/>
                  </a:cubicBezTo>
                  <a:cubicBezTo>
                    <a:pt x="266" y="25"/>
                    <a:pt x="266" y="25"/>
                    <a:pt x="266" y="25"/>
                  </a:cubicBezTo>
                  <a:cubicBezTo>
                    <a:pt x="294" y="1"/>
                    <a:pt x="310" y="33"/>
                    <a:pt x="310" y="33"/>
                  </a:cubicBezTo>
                  <a:cubicBezTo>
                    <a:pt x="310" y="33"/>
                    <a:pt x="299" y="0"/>
                    <a:pt x="262" y="0"/>
                  </a:cubicBezTo>
                  <a:lnTo>
                    <a:pt x="37" y="0"/>
                  </a:lnTo>
                  <a:close/>
                </a:path>
              </a:pathLst>
            </a:custGeom>
            <a:noFill/>
            <a:ln w="3175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08" name="Freeform 111"/>
            <p:cNvSpPr>
              <a:spLocks/>
            </p:cNvSpPr>
            <p:nvPr/>
          </p:nvSpPr>
          <p:spPr bwMode="auto">
            <a:xfrm>
              <a:off x="4325938" y="2070100"/>
              <a:ext cx="904875" cy="1087437"/>
            </a:xfrm>
            <a:custGeom>
              <a:avLst/>
              <a:gdLst>
                <a:gd name="T0" fmla="*/ 121 w 241"/>
                <a:gd name="T1" fmla="*/ 6 h 290"/>
                <a:gd name="T2" fmla="*/ 0 w 241"/>
                <a:gd name="T3" fmla="*/ 93 h 290"/>
                <a:gd name="T4" fmla="*/ 207 w 241"/>
                <a:gd name="T5" fmla="*/ 246 h 290"/>
                <a:gd name="T6" fmla="*/ 213 w 241"/>
                <a:gd name="T7" fmla="*/ 290 h 290"/>
                <a:gd name="T8" fmla="*/ 230 w 241"/>
                <a:gd name="T9" fmla="*/ 235 h 290"/>
                <a:gd name="T10" fmla="*/ 161 w 241"/>
                <a:gd name="T11" fmla="*/ 21 h 290"/>
                <a:gd name="T12" fmla="*/ 137 w 241"/>
                <a:gd name="T13" fmla="*/ 0 h 290"/>
                <a:gd name="T14" fmla="*/ 121 w 241"/>
                <a:gd name="T15" fmla="*/ 6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1" h="290">
                  <a:moveTo>
                    <a:pt x="121" y="6"/>
                  </a:moveTo>
                  <a:cubicBezTo>
                    <a:pt x="0" y="93"/>
                    <a:pt x="0" y="93"/>
                    <a:pt x="0" y="93"/>
                  </a:cubicBezTo>
                  <a:cubicBezTo>
                    <a:pt x="207" y="246"/>
                    <a:pt x="207" y="246"/>
                    <a:pt x="207" y="246"/>
                  </a:cubicBezTo>
                  <a:cubicBezTo>
                    <a:pt x="238" y="266"/>
                    <a:pt x="213" y="290"/>
                    <a:pt x="213" y="290"/>
                  </a:cubicBezTo>
                  <a:cubicBezTo>
                    <a:pt x="213" y="290"/>
                    <a:pt x="241" y="270"/>
                    <a:pt x="230" y="235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54" y="0"/>
                    <a:pt x="137" y="0"/>
                  </a:cubicBezTo>
                  <a:cubicBezTo>
                    <a:pt x="133" y="0"/>
                    <a:pt x="127" y="2"/>
                    <a:pt x="121" y="6"/>
                  </a:cubicBezTo>
                </a:path>
              </a:pathLst>
            </a:custGeom>
            <a:noFill/>
            <a:ln w="3175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09" name="Line 112"/>
            <p:cNvSpPr>
              <a:spLocks noChangeShapeType="1"/>
            </p:cNvSpPr>
            <p:nvPr/>
          </p:nvSpPr>
          <p:spPr bwMode="auto">
            <a:xfrm>
              <a:off x="3651251" y="2017713"/>
              <a:ext cx="1582738" cy="0"/>
            </a:xfrm>
            <a:prstGeom prst="line">
              <a:avLst/>
            </a:prstGeom>
            <a:noFill/>
            <a:ln w="3175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10" name="Line 113"/>
            <p:cNvSpPr>
              <a:spLocks noChangeShapeType="1"/>
            </p:cNvSpPr>
            <p:nvPr/>
          </p:nvSpPr>
          <p:spPr bwMode="auto">
            <a:xfrm>
              <a:off x="3271838" y="3082925"/>
              <a:ext cx="1238250" cy="0"/>
            </a:xfrm>
            <a:prstGeom prst="line">
              <a:avLst/>
            </a:prstGeom>
            <a:noFill/>
            <a:ln w="3175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11" name="Line 114"/>
            <p:cNvSpPr>
              <a:spLocks noChangeShapeType="1"/>
            </p:cNvSpPr>
            <p:nvPr/>
          </p:nvSpPr>
          <p:spPr bwMode="auto">
            <a:xfrm flipH="1" flipV="1">
              <a:off x="4854576" y="1893888"/>
              <a:ext cx="476250" cy="1508125"/>
            </a:xfrm>
            <a:prstGeom prst="line">
              <a:avLst/>
            </a:prstGeom>
            <a:noFill/>
            <a:ln w="3175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12" name="Line 115"/>
            <p:cNvSpPr>
              <a:spLocks noChangeShapeType="1"/>
            </p:cNvSpPr>
            <p:nvPr/>
          </p:nvSpPr>
          <p:spPr bwMode="auto">
            <a:xfrm flipV="1">
              <a:off x="4383088" y="3079750"/>
              <a:ext cx="865188" cy="617537"/>
            </a:xfrm>
            <a:prstGeom prst="line">
              <a:avLst/>
            </a:prstGeom>
            <a:noFill/>
            <a:ln w="3175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13" name="Line 116"/>
            <p:cNvSpPr>
              <a:spLocks noChangeShapeType="1"/>
            </p:cNvSpPr>
            <p:nvPr/>
          </p:nvSpPr>
          <p:spPr bwMode="auto">
            <a:xfrm flipV="1">
              <a:off x="3760788" y="2119313"/>
              <a:ext cx="977900" cy="704850"/>
            </a:xfrm>
            <a:prstGeom prst="line">
              <a:avLst/>
            </a:prstGeom>
            <a:noFill/>
            <a:ln w="3175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14" name="Line 117"/>
            <p:cNvSpPr>
              <a:spLocks noChangeShapeType="1"/>
            </p:cNvSpPr>
            <p:nvPr/>
          </p:nvSpPr>
          <p:spPr bwMode="auto">
            <a:xfrm>
              <a:off x="4135438" y="2276475"/>
              <a:ext cx="974725" cy="712787"/>
            </a:xfrm>
            <a:prstGeom prst="line">
              <a:avLst/>
            </a:prstGeom>
            <a:noFill/>
            <a:ln w="3175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15" name="Line 118"/>
            <p:cNvSpPr>
              <a:spLocks noChangeShapeType="1"/>
            </p:cNvSpPr>
            <p:nvPr/>
          </p:nvSpPr>
          <p:spPr bwMode="auto">
            <a:xfrm flipH="1" flipV="1">
              <a:off x="3719513" y="1849438"/>
              <a:ext cx="476250" cy="1506537"/>
            </a:xfrm>
            <a:prstGeom prst="line">
              <a:avLst/>
            </a:prstGeom>
            <a:noFill/>
            <a:ln w="3175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16" name="Line 119"/>
            <p:cNvSpPr>
              <a:spLocks noChangeShapeType="1"/>
            </p:cNvSpPr>
            <p:nvPr/>
          </p:nvSpPr>
          <p:spPr bwMode="auto">
            <a:xfrm flipH="1">
              <a:off x="3290888" y="1992313"/>
              <a:ext cx="487363" cy="1503362"/>
            </a:xfrm>
            <a:prstGeom prst="line">
              <a:avLst/>
            </a:prstGeom>
            <a:noFill/>
            <a:ln w="3175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17" name="Line 120"/>
            <p:cNvSpPr>
              <a:spLocks noChangeShapeType="1"/>
            </p:cNvSpPr>
            <p:nvPr/>
          </p:nvSpPr>
          <p:spPr bwMode="auto">
            <a:xfrm flipH="1">
              <a:off x="3695701" y="2017713"/>
              <a:ext cx="1196975" cy="0"/>
            </a:xfrm>
            <a:prstGeom prst="line">
              <a:avLst/>
            </a:prstGeom>
            <a:noFill/>
            <a:ln w="3175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18" name="Freeform 121"/>
            <p:cNvSpPr>
              <a:spLocks/>
            </p:cNvSpPr>
            <p:nvPr/>
          </p:nvSpPr>
          <p:spPr bwMode="auto">
            <a:xfrm>
              <a:off x="4367213" y="2681288"/>
              <a:ext cx="863600" cy="944562"/>
            </a:xfrm>
            <a:custGeom>
              <a:avLst/>
              <a:gdLst>
                <a:gd name="T0" fmla="*/ 57 w 230"/>
                <a:gd name="T1" fmla="*/ 233 h 252"/>
                <a:gd name="T2" fmla="*/ 200 w 230"/>
                <a:gd name="T3" fmla="*/ 129 h 252"/>
                <a:gd name="T4" fmla="*/ 202 w 230"/>
                <a:gd name="T5" fmla="*/ 87 h 252"/>
                <a:gd name="T6" fmla="*/ 83 w 230"/>
                <a:gd name="T7" fmla="*/ 0 h 252"/>
                <a:gd name="T8" fmla="*/ 12 w 230"/>
                <a:gd name="T9" fmla="*/ 209 h 252"/>
                <a:gd name="T10" fmla="*/ 57 w 230"/>
                <a:gd name="T11" fmla="*/ 233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0" h="252">
                  <a:moveTo>
                    <a:pt x="57" y="233"/>
                  </a:moveTo>
                  <a:cubicBezTo>
                    <a:pt x="83" y="214"/>
                    <a:pt x="200" y="129"/>
                    <a:pt x="200" y="129"/>
                  </a:cubicBezTo>
                  <a:cubicBezTo>
                    <a:pt x="200" y="129"/>
                    <a:pt x="230" y="107"/>
                    <a:pt x="202" y="87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0"/>
                    <a:pt x="18" y="192"/>
                    <a:pt x="12" y="209"/>
                  </a:cubicBezTo>
                  <a:cubicBezTo>
                    <a:pt x="0" y="246"/>
                    <a:pt x="31" y="252"/>
                    <a:pt x="57" y="233"/>
                  </a:cubicBezTo>
                  <a:close/>
                </a:path>
              </a:pathLst>
            </a:custGeom>
            <a:noFill/>
            <a:ln w="3175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19" name="Freeform 122"/>
            <p:cNvSpPr>
              <a:spLocks/>
            </p:cNvSpPr>
            <p:nvPr/>
          </p:nvSpPr>
          <p:spPr bwMode="auto">
            <a:xfrm>
              <a:off x="4367213" y="2681288"/>
              <a:ext cx="863600" cy="944562"/>
            </a:xfrm>
            <a:custGeom>
              <a:avLst/>
              <a:gdLst>
                <a:gd name="T0" fmla="*/ 57 w 230"/>
                <a:gd name="T1" fmla="*/ 233 h 252"/>
                <a:gd name="T2" fmla="*/ 200 w 230"/>
                <a:gd name="T3" fmla="*/ 129 h 252"/>
                <a:gd name="T4" fmla="*/ 202 w 230"/>
                <a:gd name="T5" fmla="*/ 87 h 252"/>
                <a:gd name="T6" fmla="*/ 83 w 230"/>
                <a:gd name="T7" fmla="*/ 0 h 252"/>
                <a:gd name="T8" fmla="*/ 12 w 230"/>
                <a:gd name="T9" fmla="*/ 209 h 252"/>
                <a:gd name="T10" fmla="*/ 57 w 230"/>
                <a:gd name="T11" fmla="*/ 233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0" h="252">
                  <a:moveTo>
                    <a:pt x="57" y="233"/>
                  </a:moveTo>
                  <a:cubicBezTo>
                    <a:pt x="83" y="214"/>
                    <a:pt x="200" y="129"/>
                    <a:pt x="200" y="129"/>
                  </a:cubicBezTo>
                  <a:cubicBezTo>
                    <a:pt x="200" y="129"/>
                    <a:pt x="230" y="107"/>
                    <a:pt x="202" y="87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0"/>
                    <a:pt x="18" y="192"/>
                    <a:pt x="12" y="209"/>
                  </a:cubicBezTo>
                  <a:cubicBezTo>
                    <a:pt x="0" y="246"/>
                    <a:pt x="31" y="252"/>
                    <a:pt x="57" y="233"/>
                  </a:cubicBezTo>
                  <a:close/>
                </a:path>
              </a:pathLst>
            </a:custGeom>
            <a:noFill/>
            <a:ln w="3175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20" name="Line 123"/>
            <p:cNvSpPr>
              <a:spLocks noChangeShapeType="1"/>
            </p:cNvSpPr>
            <p:nvPr/>
          </p:nvSpPr>
          <p:spPr bwMode="auto">
            <a:xfrm flipH="1">
              <a:off x="4325938" y="2846388"/>
              <a:ext cx="296863" cy="873125"/>
            </a:xfrm>
            <a:prstGeom prst="line">
              <a:avLst/>
            </a:prstGeom>
            <a:noFill/>
            <a:ln w="3175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</p:grpSp>
      <p:grpSp>
        <p:nvGrpSpPr>
          <p:cNvPr id="1133" name="Groupe 1132"/>
          <p:cNvGrpSpPr/>
          <p:nvPr/>
        </p:nvGrpSpPr>
        <p:grpSpPr>
          <a:xfrm>
            <a:off x="2946617" y="5740893"/>
            <a:ext cx="1057094" cy="550499"/>
            <a:chOff x="5219701" y="1390651"/>
            <a:chExt cx="993775" cy="517525"/>
          </a:xfrm>
        </p:grpSpPr>
        <p:sp>
          <p:nvSpPr>
            <p:cNvPr id="1124" name="Oval 127"/>
            <p:cNvSpPr>
              <a:spLocks noChangeArrowheads="1"/>
            </p:cNvSpPr>
            <p:nvPr/>
          </p:nvSpPr>
          <p:spPr bwMode="auto">
            <a:xfrm>
              <a:off x="5241926" y="1682751"/>
              <a:ext cx="214313" cy="214313"/>
            </a:xfrm>
            <a:prstGeom prst="ellipse">
              <a:avLst/>
            </a:prstGeom>
            <a:noFill/>
            <a:ln w="4763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27" name="Freeform 128"/>
            <p:cNvSpPr>
              <a:spLocks/>
            </p:cNvSpPr>
            <p:nvPr/>
          </p:nvSpPr>
          <p:spPr bwMode="auto">
            <a:xfrm>
              <a:off x="5219701" y="1668463"/>
              <a:ext cx="239713" cy="239713"/>
            </a:xfrm>
            <a:custGeom>
              <a:avLst/>
              <a:gdLst>
                <a:gd name="T0" fmla="*/ 58 w 64"/>
                <a:gd name="T1" fmla="*/ 22 h 64"/>
                <a:gd name="T2" fmla="*/ 42 w 64"/>
                <a:gd name="T3" fmla="*/ 59 h 64"/>
                <a:gd name="T4" fmla="*/ 5 w 64"/>
                <a:gd name="T5" fmla="*/ 42 h 64"/>
                <a:gd name="T6" fmla="*/ 22 w 64"/>
                <a:gd name="T7" fmla="*/ 6 h 64"/>
                <a:gd name="T8" fmla="*/ 58 w 64"/>
                <a:gd name="T9" fmla="*/ 2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4">
                  <a:moveTo>
                    <a:pt x="58" y="22"/>
                  </a:moveTo>
                  <a:cubicBezTo>
                    <a:pt x="64" y="37"/>
                    <a:pt x="57" y="53"/>
                    <a:pt x="42" y="59"/>
                  </a:cubicBezTo>
                  <a:cubicBezTo>
                    <a:pt x="27" y="64"/>
                    <a:pt x="11" y="57"/>
                    <a:pt x="5" y="42"/>
                  </a:cubicBezTo>
                  <a:cubicBezTo>
                    <a:pt x="0" y="28"/>
                    <a:pt x="7" y="11"/>
                    <a:pt x="22" y="6"/>
                  </a:cubicBezTo>
                  <a:cubicBezTo>
                    <a:pt x="36" y="0"/>
                    <a:pt x="53" y="7"/>
                    <a:pt x="58" y="22"/>
                  </a:cubicBezTo>
                  <a:close/>
                </a:path>
              </a:pathLst>
            </a:custGeom>
            <a:noFill/>
            <a:ln w="4763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28" name="Oval 129"/>
            <p:cNvSpPr>
              <a:spLocks noChangeArrowheads="1"/>
            </p:cNvSpPr>
            <p:nvPr/>
          </p:nvSpPr>
          <p:spPr bwMode="auto">
            <a:xfrm>
              <a:off x="5621338" y="1401763"/>
              <a:ext cx="209550" cy="214313"/>
            </a:xfrm>
            <a:prstGeom prst="ellipse">
              <a:avLst/>
            </a:prstGeom>
            <a:noFill/>
            <a:ln w="4763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29" name="Freeform 130"/>
            <p:cNvSpPr>
              <a:spLocks/>
            </p:cNvSpPr>
            <p:nvPr/>
          </p:nvSpPr>
          <p:spPr bwMode="auto">
            <a:xfrm>
              <a:off x="5610226" y="1393826"/>
              <a:ext cx="231775" cy="233363"/>
            </a:xfrm>
            <a:custGeom>
              <a:avLst/>
              <a:gdLst>
                <a:gd name="T0" fmla="*/ 51 w 62"/>
                <a:gd name="T1" fmla="*/ 11 h 62"/>
                <a:gd name="T2" fmla="*/ 51 w 62"/>
                <a:gd name="T3" fmla="*/ 51 h 62"/>
                <a:gd name="T4" fmla="*/ 11 w 62"/>
                <a:gd name="T5" fmla="*/ 51 h 62"/>
                <a:gd name="T6" fmla="*/ 11 w 62"/>
                <a:gd name="T7" fmla="*/ 11 h 62"/>
                <a:gd name="T8" fmla="*/ 51 w 62"/>
                <a:gd name="T9" fmla="*/ 1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62">
                  <a:moveTo>
                    <a:pt x="51" y="11"/>
                  </a:moveTo>
                  <a:cubicBezTo>
                    <a:pt x="62" y="22"/>
                    <a:pt x="62" y="40"/>
                    <a:pt x="51" y="51"/>
                  </a:cubicBezTo>
                  <a:cubicBezTo>
                    <a:pt x="40" y="62"/>
                    <a:pt x="22" y="62"/>
                    <a:pt x="11" y="51"/>
                  </a:cubicBezTo>
                  <a:cubicBezTo>
                    <a:pt x="0" y="40"/>
                    <a:pt x="0" y="22"/>
                    <a:pt x="11" y="11"/>
                  </a:cubicBezTo>
                  <a:cubicBezTo>
                    <a:pt x="22" y="0"/>
                    <a:pt x="40" y="0"/>
                    <a:pt x="51" y="11"/>
                  </a:cubicBezTo>
                  <a:close/>
                </a:path>
              </a:pathLst>
            </a:custGeom>
            <a:noFill/>
            <a:ln w="4763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30" name="Oval 131"/>
            <p:cNvSpPr>
              <a:spLocks noChangeArrowheads="1"/>
            </p:cNvSpPr>
            <p:nvPr/>
          </p:nvSpPr>
          <p:spPr bwMode="auto">
            <a:xfrm>
              <a:off x="6003926" y="1682751"/>
              <a:ext cx="209550" cy="214313"/>
            </a:xfrm>
            <a:prstGeom prst="ellipse">
              <a:avLst/>
            </a:prstGeom>
            <a:noFill/>
            <a:ln w="4763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31" name="Oval 132"/>
            <p:cNvSpPr>
              <a:spLocks noChangeArrowheads="1"/>
            </p:cNvSpPr>
            <p:nvPr/>
          </p:nvSpPr>
          <p:spPr bwMode="auto">
            <a:xfrm>
              <a:off x="6003926" y="1676401"/>
              <a:ext cx="209550" cy="212725"/>
            </a:xfrm>
            <a:prstGeom prst="ellipse">
              <a:avLst/>
            </a:prstGeom>
            <a:noFill/>
            <a:ln w="4763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32" name="Freeform 133"/>
            <p:cNvSpPr>
              <a:spLocks/>
            </p:cNvSpPr>
            <p:nvPr/>
          </p:nvSpPr>
          <p:spPr bwMode="auto">
            <a:xfrm>
              <a:off x="5591176" y="1390651"/>
              <a:ext cx="239713" cy="236538"/>
            </a:xfrm>
            <a:custGeom>
              <a:avLst/>
              <a:gdLst>
                <a:gd name="T0" fmla="*/ 59 w 64"/>
                <a:gd name="T1" fmla="*/ 40 h 63"/>
                <a:gd name="T2" fmla="*/ 23 w 64"/>
                <a:gd name="T3" fmla="*/ 58 h 63"/>
                <a:gd name="T4" fmla="*/ 5 w 64"/>
                <a:gd name="T5" fmla="*/ 23 h 63"/>
                <a:gd name="T6" fmla="*/ 41 w 64"/>
                <a:gd name="T7" fmla="*/ 5 h 63"/>
                <a:gd name="T8" fmla="*/ 59 w 64"/>
                <a:gd name="T9" fmla="*/ 4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3">
                  <a:moveTo>
                    <a:pt x="59" y="40"/>
                  </a:moveTo>
                  <a:cubicBezTo>
                    <a:pt x="54" y="55"/>
                    <a:pt x="38" y="63"/>
                    <a:pt x="23" y="58"/>
                  </a:cubicBezTo>
                  <a:cubicBezTo>
                    <a:pt x="8" y="54"/>
                    <a:pt x="0" y="38"/>
                    <a:pt x="5" y="23"/>
                  </a:cubicBezTo>
                  <a:cubicBezTo>
                    <a:pt x="10" y="8"/>
                    <a:pt x="26" y="0"/>
                    <a:pt x="41" y="5"/>
                  </a:cubicBezTo>
                  <a:cubicBezTo>
                    <a:pt x="56" y="9"/>
                    <a:pt x="64" y="25"/>
                    <a:pt x="59" y="40"/>
                  </a:cubicBezTo>
                  <a:close/>
                </a:path>
              </a:pathLst>
            </a:custGeom>
            <a:noFill/>
            <a:ln w="4763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</p:grpSp>
      <p:grpSp>
        <p:nvGrpSpPr>
          <p:cNvPr id="179" name="Groupe 178"/>
          <p:cNvGrpSpPr/>
          <p:nvPr/>
        </p:nvGrpSpPr>
        <p:grpSpPr>
          <a:xfrm rot="19724432">
            <a:off x="4495807" y="4079967"/>
            <a:ext cx="2974094" cy="2701219"/>
            <a:chOff x="3271838" y="1849438"/>
            <a:chExt cx="2058988" cy="1870075"/>
          </a:xfrm>
        </p:grpSpPr>
        <p:sp>
          <p:nvSpPr>
            <p:cNvPr id="180" name="Freeform 106"/>
            <p:cNvSpPr>
              <a:spLocks/>
            </p:cNvSpPr>
            <p:nvPr/>
          </p:nvSpPr>
          <p:spPr bwMode="auto">
            <a:xfrm>
              <a:off x="3425826" y="2017713"/>
              <a:ext cx="687388" cy="1065212"/>
            </a:xfrm>
            <a:custGeom>
              <a:avLst/>
              <a:gdLst>
                <a:gd name="T0" fmla="*/ 81 w 183"/>
                <a:gd name="T1" fmla="*/ 35 h 284"/>
                <a:gd name="T2" fmla="*/ 11 w 183"/>
                <a:gd name="T3" fmla="*/ 249 h 284"/>
                <a:gd name="T4" fmla="*/ 35 w 183"/>
                <a:gd name="T5" fmla="*/ 284 h 284"/>
                <a:gd name="T6" fmla="*/ 183 w 183"/>
                <a:gd name="T7" fmla="*/ 284 h 284"/>
                <a:gd name="T8" fmla="*/ 106 w 183"/>
                <a:gd name="T9" fmla="*/ 39 h 284"/>
                <a:gd name="T10" fmla="*/ 128 w 183"/>
                <a:gd name="T11" fmla="*/ 0 h 284"/>
                <a:gd name="T12" fmla="*/ 81 w 183"/>
                <a:gd name="T13" fmla="*/ 35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3" h="284">
                  <a:moveTo>
                    <a:pt x="81" y="35"/>
                  </a:moveTo>
                  <a:cubicBezTo>
                    <a:pt x="11" y="249"/>
                    <a:pt x="11" y="249"/>
                    <a:pt x="11" y="249"/>
                  </a:cubicBezTo>
                  <a:cubicBezTo>
                    <a:pt x="11" y="249"/>
                    <a:pt x="0" y="284"/>
                    <a:pt x="35" y="284"/>
                  </a:cubicBezTo>
                  <a:cubicBezTo>
                    <a:pt x="183" y="284"/>
                    <a:pt x="183" y="284"/>
                    <a:pt x="183" y="284"/>
                  </a:cubicBezTo>
                  <a:cubicBezTo>
                    <a:pt x="106" y="39"/>
                    <a:pt x="106" y="39"/>
                    <a:pt x="106" y="39"/>
                  </a:cubicBezTo>
                  <a:cubicBezTo>
                    <a:pt x="92" y="5"/>
                    <a:pt x="128" y="0"/>
                    <a:pt x="128" y="0"/>
                  </a:cubicBezTo>
                  <a:cubicBezTo>
                    <a:pt x="128" y="0"/>
                    <a:pt x="92" y="0"/>
                    <a:pt x="81" y="35"/>
                  </a:cubicBezTo>
                </a:path>
              </a:pathLst>
            </a:custGeom>
            <a:noFill/>
            <a:ln w="3175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81" name="Freeform 107"/>
            <p:cNvSpPr>
              <a:spLocks/>
            </p:cNvSpPr>
            <p:nvPr/>
          </p:nvSpPr>
          <p:spPr bwMode="auto">
            <a:xfrm>
              <a:off x="3763963" y="2017713"/>
              <a:ext cx="1162050" cy="649287"/>
            </a:xfrm>
            <a:custGeom>
              <a:avLst/>
              <a:gdLst>
                <a:gd name="T0" fmla="*/ 37 w 310"/>
                <a:gd name="T1" fmla="*/ 0 h 173"/>
                <a:gd name="T2" fmla="*/ 11 w 310"/>
                <a:gd name="T3" fmla="*/ 33 h 173"/>
                <a:gd name="T4" fmla="*/ 57 w 310"/>
                <a:gd name="T5" fmla="*/ 173 h 173"/>
                <a:gd name="T6" fmla="*/ 266 w 310"/>
                <a:gd name="T7" fmla="*/ 25 h 173"/>
                <a:gd name="T8" fmla="*/ 310 w 310"/>
                <a:gd name="T9" fmla="*/ 33 h 173"/>
                <a:gd name="T10" fmla="*/ 262 w 310"/>
                <a:gd name="T11" fmla="*/ 0 h 173"/>
                <a:gd name="T12" fmla="*/ 37 w 310"/>
                <a:gd name="T13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0" h="173">
                  <a:moveTo>
                    <a:pt x="37" y="0"/>
                  </a:moveTo>
                  <a:cubicBezTo>
                    <a:pt x="37" y="0"/>
                    <a:pt x="0" y="0"/>
                    <a:pt x="11" y="33"/>
                  </a:cubicBezTo>
                  <a:cubicBezTo>
                    <a:pt x="57" y="173"/>
                    <a:pt x="57" y="173"/>
                    <a:pt x="57" y="173"/>
                  </a:cubicBezTo>
                  <a:cubicBezTo>
                    <a:pt x="266" y="25"/>
                    <a:pt x="266" y="25"/>
                    <a:pt x="266" y="25"/>
                  </a:cubicBezTo>
                  <a:cubicBezTo>
                    <a:pt x="294" y="1"/>
                    <a:pt x="310" y="33"/>
                    <a:pt x="310" y="33"/>
                  </a:cubicBezTo>
                  <a:cubicBezTo>
                    <a:pt x="310" y="33"/>
                    <a:pt x="299" y="0"/>
                    <a:pt x="262" y="0"/>
                  </a:cubicBezTo>
                  <a:lnTo>
                    <a:pt x="37" y="0"/>
                  </a:lnTo>
                  <a:close/>
                </a:path>
              </a:pathLst>
            </a:custGeom>
            <a:noFill/>
            <a:ln w="3175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82" name="Freeform 108"/>
            <p:cNvSpPr>
              <a:spLocks/>
            </p:cNvSpPr>
            <p:nvPr/>
          </p:nvSpPr>
          <p:spPr bwMode="auto">
            <a:xfrm>
              <a:off x="4325938" y="2070100"/>
              <a:ext cx="904875" cy="1087437"/>
            </a:xfrm>
            <a:custGeom>
              <a:avLst/>
              <a:gdLst>
                <a:gd name="T0" fmla="*/ 121 w 241"/>
                <a:gd name="T1" fmla="*/ 6 h 290"/>
                <a:gd name="T2" fmla="*/ 0 w 241"/>
                <a:gd name="T3" fmla="*/ 93 h 290"/>
                <a:gd name="T4" fmla="*/ 207 w 241"/>
                <a:gd name="T5" fmla="*/ 246 h 290"/>
                <a:gd name="T6" fmla="*/ 213 w 241"/>
                <a:gd name="T7" fmla="*/ 290 h 290"/>
                <a:gd name="T8" fmla="*/ 230 w 241"/>
                <a:gd name="T9" fmla="*/ 235 h 290"/>
                <a:gd name="T10" fmla="*/ 161 w 241"/>
                <a:gd name="T11" fmla="*/ 21 h 290"/>
                <a:gd name="T12" fmla="*/ 137 w 241"/>
                <a:gd name="T13" fmla="*/ 0 h 290"/>
                <a:gd name="T14" fmla="*/ 121 w 241"/>
                <a:gd name="T15" fmla="*/ 6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1" h="290">
                  <a:moveTo>
                    <a:pt x="121" y="6"/>
                  </a:moveTo>
                  <a:cubicBezTo>
                    <a:pt x="0" y="93"/>
                    <a:pt x="0" y="93"/>
                    <a:pt x="0" y="93"/>
                  </a:cubicBezTo>
                  <a:cubicBezTo>
                    <a:pt x="207" y="246"/>
                    <a:pt x="207" y="246"/>
                    <a:pt x="207" y="246"/>
                  </a:cubicBezTo>
                  <a:cubicBezTo>
                    <a:pt x="238" y="266"/>
                    <a:pt x="213" y="290"/>
                    <a:pt x="213" y="290"/>
                  </a:cubicBezTo>
                  <a:cubicBezTo>
                    <a:pt x="213" y="290"/>
                    <a:pt x="241" y="270"/>
                    <a:pt x="230" y="235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54" y="0"/>
                    <a:pt x="137" y="0"/>
                  </a:cubicBezTo>
                  <a:cubicBezTo>
                    <a:pt x="133" y="0"/>
                    <a:pt x="127" y="2"/>
                    <a:pt x="121" y="6"/>
                  </a:cubicBezTo>
                </a:path>
              </a:pathLst>
            </a:custGeom>
            <a:noFill/>
            <a:ln w="3175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83" name="Freeform 109"/>
            <p:cNvSpPr>
              <a:spLocks/>
            </p:cNvSpPr>
            <p:nvPr/>
          </p:nvSpPr>
          <p:spPr bwMode="auto">
            <a:xfrm>
              <a:off x="3425826" y="2017713"/>
              <a:ext cx="687388" cy="1065212"/>
            </a:xfrm>
            <a:custGeom>
              <a:avLst/>
              <a:gdLst>
                <a:gd name="T0" fmla="*/ 81 w 183"/>
                <a:gd name="T1" fmla="*/ 35 h 284"/>
                <a:gd name="T2" fmla="*/ 11 w 183"/>
                <a:gd name="T3" fmla="*/ 249 h 284"/>
                <a:gd name="T4" fmla="*/ 35 w 183"/>
                <a:gd name="T5" fmla="*/ 284 h 284"/>
                <a:gd name="T6" fmla="*/ 183 w 183"/>
                <a:gd name="T7" fmla="*/ 284 h 284"/>
                <a:gd name="T8" fmla="*/ 106 w 183"/>
                <a:gd name="T9" fmla="*/ 39 h 284"/>
                <a:gd name="T10" fmla="*/ 128 w 183"/>
                <a:gd name="T11" fmla="*/ 0 h 284"/>
                <a:gd name="T12" fmla="*/ 81 w 183"/>
                <a:gd name="T13" fmla="*/ 35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3" h="284">
                  <a:moveTo>
                    <a:pt x="81" y="35"/>
                  </a:moveTo>
                  <a:cubicBezTo>
                    <a:pt x="11" y="249"/>
                    <a:pt x="11" y="249"/>
                    <a:pt x="11" y="249"/>
                  </a:cubicBezTo>
                  <a:cubicBezTo>
                    <a:pt x="11" y="249"/>
                    <a:pt x="0" y="284"/>
                    <a:pt x="35" y="284"/>
                  </a:cubicBezTo>
                  <a:cubicBezTo>
                    <a:pt x="183" y="284"/>
                    <a:pt x="183" y="284"/>
                    <a:pt x="183" y="284"/>
                  </a:cubicBezTo>
                  <a:cubicBezTo>
                    <a:pt x="106" y="39"/>
                    <a:pt x="106" y="39"/>
                    <a:pt x="106" y="39"/>
                  </a:cubicBezTo>
                  <a:cubicBezTo>
                    <a:pt x="92" y="5"/>
                    <a:pt x="128" y="0"/>
                    <a:pt x="128" y="0"/>
                  </a:cubicBezTo>
                  <a:cubicBezTo>
                    <a:pt x="128" y="0"/>
                    <a:pt x="92" y="0"/>
                    <a:pt x="81" y="35"/>
                  </a:cubicBezTo>
                </a:path>
              </a:pathLst>
            </a:custGeom>
            <a:noFill/>
            <a:ln w="3175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84" name="Freeform 110"/>
            <p:cNvSpPr>
              <a:spLocks/>
            </p:cNvSpPr>
            <p:nvPr/>
          </p:nvSpPr>
          <p:spPr bwMode="auto">
            <a:xfrm>
              <a:off x="3763963" y="2017713"/>
              <a:ext cx="1162050" cy="649287"/>
            </a:xfrm>
            <a:custGeom>
              <a:avLst/>
              <a:gdLst>
                <a:gd name="T0" fmla="*/ 37 w 310"/>
                <a:gd name="T1" fmla="*/ 0 h 173"/>
                <a:gd name="T2" fmla="*/ 11 w 310"/>
                <a:gd name="T3" fmla="*/ 33 h 173"/>
                <a:gd name="T4" fmla="*/ 57 w 310"/>
                <a:gd name="T5" fmla="*/ 173 h 173"/>
                <a:gd name="T6" fmla="*/ 266 w 310"/>
                <a:gd name="T7" fmla="*/ 25 h 173"/>
                <a:gd name="T8" fmla="*/ 310 w 310"/>
                <a:gd name="T9" fmla="*/ 33 h 173"/>
                <a:gd name="T10" fmla="*/ 262 w 310"/>
                <a:gd name="T11" fmla="*/ 0 h 173"/>
                <a:gd name="T12" fmla="*/ 37 w 310"/>
                <a:gd name="T13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0" h="173">
                  <a:moveTo>
                    <a:pt x="37" y="0"/>
                  </a:moveTo>
                  <a:cubicBezTo>
                    <a:pt x="37" y="0"/>
                    <a:pt x="0" y="0"/>
                    <a:pt x="11" y="33"/>
                  </a:cubicBezTo>
                  <a:cubicBezTo>
                    <a:pt x="57" y="173"/>
                    <a:pt x="57" y="173"/>
                    <a:pt x="57" y="173"/>
                  </a:cubicBezTo>
                  <a:cubicBezTo>
                    <a:pt x="266" y="25"/>
                    <a:pt x="266" y="25"/>
                    <a:pt x="266" y="25"/>
                  </a:cubicBezTo>
                  <a:cubicBezTo>
                    <a:pt x="294" y="1"/>
                    <a:pt x="310" y="33"/>
                    <a:pt x="310" y="33"/>
                  </a:cubicBezTo>
                  <a:cubicBezTo>
                    <a:pt x="310" y="33"/>
                    <a:pt x="299" y="0"/>
                    <a:pt x="262" y="0"/>
                  </a:cubicBezTo>
                  <a:lnTo>
                    <a:pt x="37" y="0"/>
                  </a:lnTo>
                  <a:close/>
                </a:path>
              </a:pathLst>
            </a:custGeom>
            <a:noFill/>
            <a:ln w="3175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85" name="Freeform 111"/>
            <p:cNvSpPr>
              <a:spLocks/>
            </p:cNvSpPr>
            <p:nvPr/>
          </p:nvSpPr>
          <p:spPr bwMode="auto">
            <a:xfrm>
              <a:off x="4325938" y="2070100"/>
              <a:ext cx="904875" cy="1087437"/>
            </a:xfrm>
            <a:custGeom>
              <a:avLst/>
              <a:gdLst>
                <a:gd name="T0" fmla="*/ 121 w 241"/>
                <a:gd name="T1" fmla="*/ 6 h 290"/>
                <a:gd name="T2" fmla="*/ 0 w 241"/>
                <a:gd name="T3" fmla="*/ 93 h 290"/>
                <a:gd name="T4" fmla="*/ 207 w 241"/>
                <a:gd name="T5" fmla="*/ 246 h 290"/>
                <a:gd name="T6" fmla="*/ 213 w 241"/>
                <a:gd name="T7" fmla="*/ 290 h 290"/>
                <a:gd name="T8" fmla="*/ 230 w 241"/>
                <a:gd name="T9" fmla="*/ 235 h 290"/>
                <a:gd name="T10" fmla="*/ 161 w 241"/>
                <a:gd name="T11" fmla="*/ 21 h 290"/>
                <a:gd name="T12" fmla="*/ 137 w 241"/>
                <a:gd name="T13" fmla="*/ 0 h 290"/>
                <a:gd name="T14" fmla="*/ 121 w 241"/>
                <a:gd name="T15" fmla="*/ 6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1" h="290">
                  <a:moveTo>
                    <a:pt x="121" y="6"/>
                  </a:moveTo>
                  <a:cubicBezTo>
                    <a:pt x="0" y="93"/>
                    <a:pt x="0" y="93"/>
                    <a:pt x="0" y="93"/>
                  </a:cubicBezTo>
                  <a:cubicBezTo>
                    <a:pt x="207" y="246"/>
                    <a:pt x="207" y="246"/>
                    <a:pt x="207" y="246"/>
                  </a:cubicBezTo>
                  <a:cubicBezTo>
                    <a:pt x="238" y="266"/>
                    <a:pt x="213" y="290"/>
                    <a:pt x="213" y="290"/>
                  </a:cubicBezTo>
                  <a:cubicBezTo>
                    <a:pt x="213" y="290"/>
                    <a:pt x="241" y="270"/>
                    <a:pt x="230" y="235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54" y="0"/>
                    <a:pt x="137" y="0"/>
                  </a:cubicBezTo>
                  <a:cubicBezTo>
                    <a:pt x="133" y="0"/>
                    <a:pt x="127" y="2"/>
                    <a:pt x="121" y="6"/>
                  </a:cubicBezTo>
                </a:path>
              </a:pathLst>
            </a:custGeom>
            <a:noFill/>
            <a:ln w="3175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86" name="Line 112"/>
            <p:cNvSpPr>
              <a:spLocks noChangeShapeType="1"/>
            </p:cNvSpPr>
            <p:nvPr/>
          </p:nvSpPr>
          <p:spPr bwMode="auto">
            <a:xfrm>
              <a:off x="3651251" y="2017713"/>
              <a:ext cx="1582738" cy="0"/>
            </a:xfrm>
            <a:prstGeom prst="line">
              <a:avLst/>
            </a:prstGeom>
            <a:noFill/>
            <a:ln w="3175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87" name="Line 113"/>
            <p:cNvSpPr>
              <a:spLocks noChangeShapeType="1"/>
            </p:cNvSpPr>
            <p:nvPr/>
          </p:nvSpPr>
          <p:spPr bwMode="auto">
            <a:xfrm>
              <a:off x="3271838" y="3082925"/>
              <a:ext cx="1238250" cy="0"/>
            </a:xfrm>
            <a:prstGeom prst="line">
              <a:avLst/>
            </a:prstGeom>
            <a:noFill/>
            <a:ln w="3175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88" name="Line 114"/>
            <p:cNvSpPr>
              <a:spLocks noChangeShapeType="1"/>
            </p:cNvSpPr>
            <p:nvPr/>
          </p:nvSpPr>
          <p:spPr bwMode="auto">
            <a:xfrm flipH="1" flipV="1">
              <a:off x="4854576" y="1893888"/>
              <a:ext cx="476250" cy="1508125"/>
            </a:xfrm>
            <a:prstGeom prst="line">
              <a:avLst/>
            </a:prstGeom>
            <a:noFill/>
            <a:ln w="3175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89" name="Line 115"/>
            <p:cNvSpPr>
              <a:spLocks noChangeShapeType="1"/>
            </p:cNvSpPr>
            <p:nvPr/>
          </p:nvSpPr>
          <p:spPr bwMode="auto">
            <a:xfrm flipV="1">
              <a:off x="4383088" y="3079750"/>
              <a:ext cx="865188" cy="617537"/>
            </a:xfrm>
            <a:prstGeom prst="line">
              <a:avLst/>
            </a:prstGeom>
            <a:noFill/>
            <a:ln w="3175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90" name="Line 116"/>
            <p:cNvSpPr>
              <a:spLocks noChangeShapeType="1"/>
            </p:cNvSpPr>
            <p:nvPr/>
          </p:nvSpPr>
          <p:spPr bwMode="auto">
            <a:xfrm flipV="1">
              <a:off x="3760788" y="2119313"/>
              <a:ext cx="977900" cy="704850"/>
            </a:xfrm>
            <a:prstGeom prst="line">
              <a:avLst/>
            </a:prstGeom>
            <a:noFill/>
            <a:ln w="3175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91" name="Line 117"/>
            <p:cNvSpPr>
              <a:spLocks noChangeShapeType="1"/>
            </p:cNvSpPr>
            <p:nvPr/>
          </p:nvSpPr>
          <p:spPr bwMode="auto">
            <a:xfrm>
              <a:off x="4135438" y="2276475"/>
              <a:ext cx="974725" cy="712787"/>
            </a:xfrm>
            <a:prstGeom prst="line">
              <a:avLst/>
            </a:prstGeom>
            <a:noFill/>
            <a:ln w="3175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92" name="Line 118"/>
            <p:cNvSpPr>
              <a:spLocks noChangeShapeType="1"/>
            </p:cNvSpPr>
            <p:nvPr/>
          </p:nvSpPr>
          <p:spPr bwMode="auto">
            <a:xfrm flipH="1" flipV="1">
              <a:off x="3719513" y="1849438"/>
              <a:ext cx="476250" cy="1506537"/>
            </a:xfrm>
            <a:prstGeom prst="line">
              <a:avLst/>
            </a:prstGeom>
            <a:noFill/>
            <a:ln w="3175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93" name="Line 119"/>
            <p:cNvSpPr>
              <a:spLocks noChangeShapeType="1"/>
            </p:cNvSpPr>
            <p:nvPr/>
          </p:nvSpPr>
          <p:spPr bwMode="auto">
            <a:xfrm flipH="1">
              <a:off x="3290888" y="1992313"/>
              <a:ext cx="487363" cy="1503362"/>
            </a:xfrm>
            <a:prstGeom prst="line">
              <a:avLst/>
            </a:prstGeom>
            <a:noFill/>
            <a:ln w="3175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94" name="Line 120"/>
            <p:cNvSpPr>
              <a:spLocks noChangeShapeType="1"/>
            </p:cNvSpPr>
            <p:nvPr/>
          </p:nvSpPr>
          <p:spPr bwMode="auto">
            <a:xfrm flipH="1">
              <a:off x="3695701" y="2017713"/>
              <a:ext cx="1196975" cy="0"/>
            </a:xfrm>
            <a:prstGeom prst="line">
              <a:avLst/>
            </a:prstGeom>
            <a:noFill/>
            <a:ln w="3175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95" name="Freeform 121"/>
            <p:cNvSpPr>
              <a:spLocks/>
            </p:cNvSpPr>
            <p:nvPr/>
          </p:nvSpPr>
          <p:spPr bwMode="auto">
            <a:xfrm>
              <a:off x="4367213" y="2681288"/>
              <a:ext cx="863600" cy="944562"/>
            </a:xfrm>
            <a:custGeom>
              <a:avLst/>
              <a:gdLst>
                <a:gd name="T0" fmla="*/ 57 w 230"/>
                <a:gd name="T1" fmla="*/ 233 h 252"/>
                <a:gd name="T2" fmla="*/ 200 w 230"/>
                <a:gd name="T3" fmla="*/ 129 h 252"/>
                <a:gd name="T4" fmla="*/ 202 w 230"/>
                <a:gd name="T5" fmla="*/ 87 h 252"/>
                <a:gd name="T6" fmla="*/ 83 w 230"/>
                <a:gd name="T7" fmla="*/ 0 h 252"/>
                <a:gd name="T8" fmla="*/ 12 w 230"/>
                <a:gd name="T9" fmla="*/ 209 h 252"/>
                <a:gd name="T10" fmla="*/ 57 w 230"/>
                <a:gd name="T11" fmla="*/ 233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0" h="252">
                  <a:moveTo>
                    <a:pt x="57" y="233"/>
                  </a:moveTo>
                  <a:cubicBezTo>
                    <a:pt x="83" y="214"/>
                    <a:pt x="200" y="129"/>
                    <a:pt x="200" y="129"/>
                  </a:cubicBezTo>
                  <a:cubicBezTo>
                    <a:pt x="200" y="129"/>
                    <a:pt x="230" y="107"/>
                    <a:pt x="202" y="87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0"/>
                    <a:pt x="18" y="192"/>
                    <a:pt x="12" y="209"/>
                  </a:cubicBezTo>
                  <a:cubicBezTo>
                    <a:pt x="0" y="246"/>
                    <a:pt x="31" y="252"/>
                    <a:pt x="57" y="233"/>
                  </a:cubicBezTo>
                  <a:close/>
                </a:path>
              </a:pathLst>
            </a:custGeom>
            <a:noFill/>
            <a:ln w="3175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96" name="Freeform 122"/>
            <p:cNvSpPr>
              <a:spLocks/>
            </p:cNvSpPr>
            <p:nvPr/>
          </p:nvSpPr>
          <p:spPr bwMode="auto">
            <a:xfrm>
              <a:off x="4367213" y="2681288"/>
              <a:ext cx="863600" cy="944562"/>
            </a:xfrm>
            <a:custGeom>
              <a:avLst/>
              <a:gdLst>
                <a:gd name="T0" fmla="*/ 57 w 230"/>
                <a:gd name="T1" fmla="*/ 233 h 252"/>
                <a:gd name="T2" fmla="*/ 200 w 230"/>
                <a:gd name="T3" fmla="*/ 129 h 252"/>
                <a:gd name="T4" fmla="*/ 202 w 230"/>
                <a:gd name="T5" fmla="*/ 87 h 252"/>
                <a:gd name="T6" fmla="*/ 83 w 230"/>
                <a:gd name="T7" fmla="*/ 0 h 252"/>
                <a:gd name="T8" fmla="*/ 12 w 230"/>
                <a:gd name="T9" fmla="*/ 209 h 252"/>
                <a:gd name="T10" fmla="*/ 57 w 230"/>
                <a:gd name="T11" fmla="*/ 233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0" h="252">
                  <a:moveTo>
                    <a:pt x="57" y="233"/>
                  </a:moveTo>
                  <a:cubicBezTo>
                    <a:pt x="83" y="214"/>
                    <a:pt x="200" y="129"/>
                    <a:pt x="200" y="129"/>
                  </a:cubicBezTo>
                  <a:cubicBezTo>
                    <a:pt x="200" y="129"/>
                    <a:pt x="230" y="107"/>
                    <a:pt x="202" y="87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0"/>
                    <a:pt x="18" y="192"/>
                    <a:pt x="12" y="209"/>
                  </a:cubicBezTo>
                  <a:cubicBezTo>
                    <a:pt x="0" y="246"/>
                    <a:pt x="31" y="252"/>
                    <a:pt x="57" y="233"/>
                  </a:cubicBezTo>
                  <a:close/>
                </a:path>
              </a:pathLst>
            </a:custGeom>
            <a:noFill/>
            <a:ln w="3175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97" name="Line 123"/>
            <p:cNvSpPr>
              <a:spLocks noChangeShapeType="1"/>
            </p:cNvSpPr>
            <p:nvPr/>
          </p:nvSpPr>
          <p:spPr bwMode="auto">
            <a:xfrm flipH="1">
              <a:off x="4325938" y="2846388"/>
              <a:ext cx="296863" cy="873125"/>
            </a:xfrm>
            <a:prstGeom prst="line">
              <a:avLst/>
            </a:prstGeom>
            <a:noFill/>
            <a:ln w="3175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</p:grpSp>
      <p:grpSp>
        <p:nvGrpSpPr>
          <p:cNvPr id="198" name="Groupe 197"/>
          <p:cNvGrpSpPr/>
          <p:nvPr/>
        </p:nvGrpSpPr>
        <p:grpSpPr>
          <a:xfrm rot="19724432">
            <a:off x="5084302" y="4716041"/>
            <a:ext cx="1435453" cy="747536"/>
            <a:chOff x="5219701" y="1390651"/>
            <a:chExt cx="993775" cy="517525"/>
          </a:xfrm>
        </p:grpSpPr>
        <p:sp>
          <p:nvSpPr>
            <p:cNvPr id="199" name="Oval 127"/>
            <p:cNvSpPr>
              <a:spLocks noChangeArrowheads="1"/>
            </p:cNvSpPr>
            <p:nvPr/>
          </p:nvSpPr>
          <p:spPr bwMode="auto">
            <a:xfrm>
              <a:off x="5241926" y="1682751"/>
              <a:ext cx="214313" cy="214313"/>
            </a:xfrm>
            <a:prstGeom prst="ellipse">
              <a:avLst/>
            </a:prstGeom>
            <a:noFill/>
            <a:ln w="4763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00" name="Freeform 128"/>
            <p:cNvSpPr>
              <a:spLocks/>
            </p:cNvSpPr>
            <p:nvPr/>
          </p:nvSpPr>
          <p:spPr bwMode="auto">
            <a:xfrm>
              <a:off x="5219701" y="1668463"/>
              <a:ext cx="239713" cy="239713"/>
            </a:xfrm>
            <a:custGeom>
              <a:avLst/>
              <a:gdLst>
                <a:gd name="T0" fmla="*/ 58 w 64"/>
                <a:gd name="T1" fmla="*/ 22 h 64"/>
                <a:gd name="T2" fmla="*/ 42 w 64"/>
                <a:gd name="T3" fmla="*/ 59 h 64"/>
                <a:gd name="T4" fmla="*/ 5 w 64"/>
                <a:gd name="T5" fmla="*/ 42 h 64"/>
                <a:gd name="T6" fmla="*/ 22 w 64"/>
                <a:gd name="T7" fmla="*/ 6 h 64"/>
                <a:gd name="T8" fmla="*/ 58 w 64"/>
                <a:gd name="T9" fmla="*/ 2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4">
                  <a:moveTo>
                    <a:pt x="58" y="22"/>
                  </a:moveTo>
                  <a:cubicBezTo>
                    <a:pt x="64" y="37"/>
                    <a:pt x="57" y="53"/>
                    <a:pt x="42" y="59"/>
                  </a:cubicBezTo>
                  <a:cubicBezTo>
                    <a:pt x="27" y="64"/>
                    <a:pt x="11" y="57"/>
                    <a:pt x="5" y="42"/>
                  </a:cubicBezTo>
                  <a:cubicBezTo>
                    <a:pt x="0" y="28"/>
                    <a:pt x="7" y="11"/>
                    <a:pt x="22" y="6"/>
                  </a:cubicBezTo>
                  <a:cubicBezTo>
                    <a:pt x="36" y="0"/>
                    <a:pt x="53" y="7"/>
                    <a:pt x="58" y="22"/>
                  </a:cubicBezTo>
                  <a:close/>
                </a:path>
              </a:pathLst>
            </a:custGeom>
            <a:noFill/>
            <a:ln w="4763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01" name="Oval 129"/>
            <p:cNvSpPr>
              <a:spLocks noChangeArrowheads="1"/>
            </p:cNvSpPr>
            <p:nvPr/>
          </p:nvSpPr>
          <p:spPr bwMode="auto">
            <a:xfrm>
              <a:off x="5621338" y="1401763"/>
              <a:ext cx="209550" cy="214313"/>
            </a:xfrm>
            <a:prstGeom prst="ellipse">
              <a:avLst/>
            </a:prstGeom>
            <a:noFill/>
            <a:ln w="4763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02" name="Freeform 130"/>
            <p:cNvSpPr>
              <a:spLocks/>
            </p:cNvSpPr>
            <p:nvPr/>
          </p:nvSpPr>
          <p:spPr bwMode="auto">
            <a:xfrm>
              <a:off x="5610226" y="1393826"/>
              <a:ext cx="231775" cy="233363"/>
            </a:xfrm>
            <a:custGeom>
              <a:avLst/>
              <a:gdLst>
                <a:gd name="T0" fmla="*/ 51 w 62"/>
                <a:gd name="T1" fmla="*/ 11 h 62"/>
                <a:gd name="T2" fmla="*/ 51 w 62"/>
                <a:gd name="T3" fmla="*/ 51 h 62"/>
                <a:gd name="T4" fmla="*/ 11 w 62"/>
                <a:gd name="T5" fmla="*/ 51 h 62"/>
                <a:gd name="T6" fmla="*/ 11 w 62"/>
                <a:gd name="T7" fmla="*/ 11 h 62"/>
                <a:gd name="T8" fmla="*/ 51 w 62"/>
                <a:gd name="T9" fmla="*/ 1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62">
                  <a:moveTo>
                    <a:pt x="51" y="11"/>
                  </a:moveTo>
                  <a:cubicBezTo>
                    <a:pt x="62" y="22"/>
                    <a:pt x="62" y="40"/>
                    <a:pt x="51" y="51"/>
                  </a:cubicBezTo>
                  <a:cubicBezTo>
                    <a:pt x="40" y="62"/>
                    <a:pt x="22" y="62"/>
                    <a:pt x="11" y="51"/>
                  </a:cubicBezTo>
                  <a:cubicBezTo>
                    <a:pt x="0" y="40"/>
                    <a:pt x="0" y="22"/>
                    <a:pt x="11" y="11"/>
                  </a:cubicBezTo>
                  <a:cubicBezTo>
                    <a:pt x="22" y="0"/>
                    <a:pt x="40" y="0"/>
                    <a:pt x="51" y="11"/>
                  </a:cubicBezTo>
                  <a:close/>
                </a:path>
              </a:pathLst>
            </a:custGeom>
            <a:noFill/>
            <a:ln w="4763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03" name="Oval 131"/>
            <p:cNvSpPr>
              <a:spLocks noChangeArrowheads="1"/>
            </p:cNvSpPr>
            <p:nvPr/>
          </p:nvSpPr>
          <p:spPr bwMode="auto">
            <a:xfrm>
              <a:off x="6003926" y="1682751"/>
              <a:ext cx="209550" cy="214313"/>
            </a:xfrm>
            <a:prstGeom prst="ellipse">
              <a:avLst/>
            </a:prstGeom>
            <a:noFill/>
            <a:ln w="4763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04" name="Oval 132"/>
            <p:cNvSpPr>
              <a:spLocks noChangeArrowheads="1"/>
            </p:cNvSpPr>
            <p:nvPr/>
          </p:nvSpPr>
          <p:spPr bwMode="auto">
            <a:xfrm>
              <a:off x="6003926" y="1676401"/>
              <a:ext cx="209550" cy="212725"/>
            </a:xfrm>
            <a:prstGeom prst="ellipse">
              <a:avLst/>
            </a:prstGeom>
            <a:noFill/>
            <a:ln w="4763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05" name="Freeform 133"/>
            <p:cNvSpPr>
              <a:spLocks/>
            </p:cNvSpPr>
            <p:nvPr/>
          </p:nvSpPr>
          <p:spPr bwMode="auto">
            <a:xfrm>
              <a:off x="5591176" y="1390651"/>
              <a:ext cx="239713" cy="236538"/>
            </a:xfrm>
            <a:custGeom>
              <a:avLst/>
              <a:gdLst>
                <a:gd name="T0" fmla="*/ 59 w 64"/>
                <a:gd name="T1" fmla="*/ 40 h 63"/>
                <a:gd name="T2" fmla="*/ 23 w 64"/>
                <a:gd name="T3" fmla="*/ 58 h 63"/>
                <a:gd name="T4" fmla="*/ 5 w 64"/>
                <a:gd name="T5" fmla="*/ 23 h 63"/>
                <a:gd name="T6" fmla="*/ 41 w 64"/>
                <a:gd name="T7" fmla="*/ 5 h 63"/>
                <a:gd name="T8" fmla="*/ 59 w 64"/>
                <a:gd name="T9" fmla="*/ 4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3">
                  <a:moveTo>
                    <a:pt x="59" y="40"/>
                  </a:moveTo>
                  <a:cubicBezTo>
                    <a:pt x="54" y="55"/>
                    <a:pt x="38" y="63"/>
                    <a:pt x="23" y="58"/>
                  </a:cubicBezTo>
                  <a:cubicBezTo>
                    <a:pt x="8" y="54"/>
                    <a:pt x="0" y="38"/>
                    <a:pt x="5" y="23"/>
                  </a:cubicBezTo>
                  <a:cubicBezTo>
                    <a:pt x="10" y="8"/>
                    <a:pt x="26" y="0"/>
                    <a:pt x="41" y="5"/>
                  </a:cubicBezTo>
                  <a:cubicBezTo>
                    <a:pt x="56" y="9"/>
                    <a:pt x="64" y="25"/>
                    <a:pt x="59" y="40"/>
                  </a:cubicBezTo>
                  <a:close/>
                </a:path>
              </a:pathLst>
            </a:custGeom>
            <a:noFill/>
            <a:ln w="4763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</p:grpSp>
      <p:pic>
        <p:nvPicPr>
          <p:cNvPr id="206" name="Image 20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2238" y="1291893"/>
            <a:ext cx="4566007" cy="3512315"/>
          </a:xfrm>
          <a:prstGeom prst="rect">
            <a:avLst/>
          </a:prstGeom>
        </p:spPr>
      </p:pic>
      <p:grpSp>
        <p:nvGrpSpPr>
          <p:cNvPr id="207" name="Groupe 206"/>
          <p:cNvGrpSpPr/>
          <p:nvPr/>
        </p:nvGrpSpPr>
        <p:grpSpPr>
          <a:xfrm>
            <a:off x="7021090" y="1104573"/>
            <a:ext cx="4166143" cy="3783897"/>
            <a:chOff x="3271838" y="1849438"/>
            <a:chExt cx="2058988" cy="1870075"/>
          </a:xfrm>
        </p:grpSpPr>
        <p:sp>
          <p:nvSpPr>
            <p:cNvPr id="208" name="Freeform 106"/>
            <p:cNvSpPr>
              <a:spLocks/>
            </p:cNvSpPr>
            <p:nvPr/>
          </p:nvSpPr>
          <p:spPr bwMode="auto">
            <a:xfrm>
              <a:off x="3425826" y="2017713"/>
              <a:ext cx="687388" cy="1065212"/>
            </a:xfrm>
            <a:custGeom>
              <a:avLst/>
              <a:gdLst>
                <a:gd name="T0" fmla="*/ 81 w 183"/>
                <a:gd name="T1" fmla="*/ 35 h 284"/>
                <a:gd name="T2" fmla="*/ 11 w 183"/>
                <a:gd name="T3" fmla="*/ 249 h 284"/>
                <a:gd name="T4" fmla="*/ 35 w 183"/>
                <a:gd name="T5" fmla="*/ 284 h 284"/>
                <a:gd name="T6" fmla="*/ 183 w 183"/>
                <a:gd name="T7" fmla="*/ 284 h 284"/>
                <a:gd name="T8" fmla="*/ 106 w 183"/>
                <a:gd name="T9" fmla="*/ 39 h 284"/>
                <a:gd name="T10" fmla="*/ 128 w 183"/>
                <a:gd name="T11" fmla="*/ 0 h 284"/>
                <a:gd name="T12" fmla="*/ 81 w 183"/>
                <a:gd name="T13" fmla="*/ 35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3" h="284">
                  <a:moveTo>
                    <a:pt x="81" y="35"/>
                  </a:moveTo>
                  <a:cubicBezTo>
                    <a:pt x="11" y="249"/>
                    <a:pt x="11" y="249"/>
                    <a:pt x="11" y="249"/>
                  </a:cubicBezTo>
                  <a:cubicBezTo>
                    <a:pt x="11" y="249"/>
                    <a:pt x="0" y="284"/>
                    <a:pt x="35" y="284"/>
                  </a:cubicBezTo>
                  <a:cubicBezTo>
                    <a:pt x="183" y="284"/>
                    <a:pt x="183" y="284"/>
                    <a:pt x="183" y="284"/>
                  </a:cubicBezTo>
                  <a:cubicBezTo>
                    <a:pt x="106" y="39"/>
                    <a:pt x="106" y="39"/>
                    <a:pt x="106" y="39"/>
                  </a:cubicBezTo>
                  <a:cubicBezTo>
                    <a:pt x="92" y="5"/>
                    <a:pt x="128" y="0"/>
                    <a:pt x="128" y="0"/>
                  </a:cubicBezTo>
                  <a:cubicBezTo>
                    <a:pt x="128" y="0"/>
                    <a:pt x="92" y="0"/>
                    <a:pt x="81" y="35"/>
                  </a:cubicBezTo>
                </a:path>
              </a:pathLst>
            </a:custGeom>
            <a:noFill/>
            <a:ln w="3175" cap="flat">
              <a:solidFill>
                <a:srgbClr val="D7D7D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09" name="Freeform 107"/>
            <p:cNvSpPr>
              <a:spLocks/>
            </p:cNvSpPr>
            <p:nvPr/>
          </p:nvSpPr>
          <p:spPr bwMode="auto">
            <a:xfrm>
              <a:off x="3763963" y="2017713"/>
              <a:ext cx="1162050" cy="649287"/>
            </a:xfrm>
            <a:custGeom>
              <a:avLst/>
              <a:gdLst>
                <a:gd name="T0" fmla="*/ 37 w 310"/>
                <a:gd name="T1" fmla="*/ 0 h 173"/>
                <a:gd name="T2" fmla="*/ 11 w 310"/>
                <a:gd name="T3" fmla="*/ 33 h 173"/>
                <a:gd name="T4" fmla="*/ 57 w 310"/>
                <a:gd name="T5" fmla="*/ 173 h 173"/>
                <a:gd name="T6" fmla="*/ 266 w 310"/>
                <a:gd name="T7" fmla="*/ 25 h 173"/>
                <a:gd name="T8" fmla="*/ 310 w 310"/>
                <a:gd name="T9" fmla="*/ 33 h 173"/>
                <a:gd name="T10" fmla="*/ 262 w 310"/>
                <a:gd name="T11" fmla="*/ 0 h 173"/>
                <a:gd name="T12" fmla="*/ 37 w 310"/>
                <a:gd name="T13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0" h="173">
                  <a:moveTo>
                    <a:pt x="37" y="0"/>
                  </a:moveTo>
                  <a:cubicBezTo>
                    <a:pt x="37" y="0"/>
                    <a:pt x="0" y="0"/>
                    <a:pt x="11" y="33"/>
                  </a:cubicBezTo>
                  <a:cubicBezTo>
                    <a:pt x="57" y="173"/>
                    <a:pt x="57" y="173"/>
                    <a:pt x="57" y="173"/>
                  </a:cubicBezTo>
                  <a:cubicBezTo>
                    <a:pt x="266" y="25"/>
                    <a:pt x="266" y="25"/>
                    <a:pt x="266" y="25"/>
                  </a:cubicBezTo>
                  <a:cubicBezTo>
                    <a:pt x="294" y="1"/>
                    <a:pt x="310" y="33"/>
                    <a:pt x="310" y="33"/>
                  </a:cubicBezTo>
                  <a:cubicBezTo>
                    <a:pt x="310" y="33"/>
                    <a:pt x="299" y="0"/>
                    <a:pt x="262" y="0"/>
                  </a:cubicBezTo>
                  <a:lnTo>
                    <a:pt x="37" y="0"/>
                  </a:lnTo>
                  <a:close/>
                </a:path>
              </a:pathLst>
            </a:custGeom>
            <a:noFill/>
            <a:ln w="3175" cap="flat">
              <a:solidFill>
                <a:srgbClr val="D7D7D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10" name="Freeform 108"/>
            <p:cNvSpPr>
              <a:spLocks/>
            </p:cNvSpPr>
            <p:nvPr/>
          </p:nvSpPr>
          <p:spPr bwMode="auto">
            <a:xfrm>
              <a:off x="4325938" y="2070100"/>
              <a:ext cx="904875" cy="1087437"/>
            </a:xfrm>
            <a:custGeom>
              <a:avLst/>
              <a:gdLst>
                <a:gd name="T0" fmla="*/ 121 w 241"/>
                <a:gd name="T1" fmla="*/ 6 h 290"/>
                <a:gd name="T2" fmla="*/ 0 w 241"/>
                <a:gd name="T3" fmla="*/ 93 h 290"/>
                <a:gd name="T4" fmla="*/ 207 w 241"/>
                <a:gd name="T5" fmla="*/ 246 h 290"/>
                <a:gd name="T6" fmla="*/ 213 w 241"/>
                <a:gd name="T7" fmla="*/ 290 h 290"/>
                <a:gd name="T8" fmla="*/ 230 w 241"/>
                <a:gd name="T9" fmla="*/ 235 h 290"/>
                <a:gd name="T10" fmla="*/ 161 w 241"/>
                <a:gd name="T11" fmla="*/ 21 h 290"/>
                <a:gd name="T12" fmla="*/ 137 w 241"/>
                <a:gd name="T13" fmla="*/ 0 h 290"/>
                <a:gd name="T14" fmla="*/ 121 w 241"/>
                <a:gd name="T15" fmla="*/ 6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1" h="290">
                  <a:moveTo>
                    <a:pt x="121" y="6"/>
                  </a:moveTo>
                  <a:cubicBezTo>
                    <a:pt x="0" y="93"/>
                    <a:pt x="0" y="93"/>
                    <a:pt x="0" y="93"/>
                  </a:cubicBezTo>
                  <a:cubicBezTo>
                    <a:pt x="207" y="246"/>
                    <a:pt x="207" y="246"/>
                    <a:pt x="207" y="246"/>
                  </a:cubicBezTo>
                  <a:cubicBezTo>
                    <a:pt x="238" y="266"/>
                    <a:pt x="213" y="290"/>
                    <a:pt x="213" y="290"/>
                  </a:cubicBezTo>
                  <a:cubicBezTo>
                    <a:pt x="213" y="290"/>
                    <a:pt x="241" y="270"/>
                    <a:pt x="230" y="235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54" y="0"/>
                    <a:pt x="137" y="0"/>
                  </a:cubicBezTo>
                  <a:cubicBezTo>
                    <a:pt x="133" y="0"/>
                    <a:pt x="127" y="2"/>
                    <a:pt x="121" y="6"/>
                  </a:cubicBezTo>
                </a:path>
              </a:pathLst>
            </a:custGeom>
            <a:noFill/>
            <a:ln w="3175" cap="flat">
              <a:solidFill>
                <a:srgbClr val="D7D7D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11" name="Freeform 109"/>
            <p:cNvSpPr>
              <a:spLocks/>
            </p:cNvSpPr>
            <p:nvPr/>
          </p:nvSpPr>
          <p:spPr bwMode="auto">
            <a:xfrm>
              <a:off x="3425826" y="2017713"/>
              <a:ext cx="687388" cy="1065212"/>
            </a:xfrm>
            <a:custGeom>
              <a:avLst/>
              <a:gdLst>
                <a:gd name="T0" fmla="*/ 81 w 183"/>
                <a:gd name="T1" fmla="*/ 35 h 284"/>
                <a:gd name="T2" fmla="*/ 11 w 183"/>
                <a:gd name="T3" fmla="*/ 249 h 284"/>
                <a:gd name="T4" fmla="*/ 35 w 183"/>
                <a:gd name="T5" fmla="*/ 284 h 284"/>
                <a:gd name="T6" fmla="*/ 183 w 183"/>
                <a:gd name="T7" fmla="*/ 284 h 284"/>
                <a:gd name="T8" fmla="*/ 106 w 183"/>
                <a:gd name="T9" fmla="*/ 39 h 284"/>
                <a:gd name="T10" fmla="*/ 128 w 183"/>
                <a:gd name="T11" fmla="*/ 0 h 284"/>
                <a:gd name="T12" fmla="*/ 81 w 183"/>
                <a:gd name="T13" fmla="*/ 35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3" h="284">
                  <a:moveTo>
                    <a:pt x="81" y="35"/>
                  </a:moveTo>
                  <a:cubicBezTo>
                    <a:pt x="11" y="249"/>
                    <a:pt x="11" y="249"/>
                    <a:pt x="11" y="249"/>
                  </a:cubicBezTo>
                  <a:cubicBezTo>
                    <a:pt x="11" y="249"/>
                    <a:pt x="0" y="284"/>
                    <a:pt x="35" y="284"/>
                  </a:cubicBezTo>
                  <a:cubicBezTo>
                    <a:pt x="183" y="284"/>
                    <a:pt x="183" y="284"/>
                    <a:pt x="183" y="284"/>
                  </a:cubicBezTo>
                  <a:cubicBezTo>
                    <a:pt x="106" y="39"/>
                    <a:pt x="106" y="39"/>
                    <a:pt x="106" y="39"/>
                  </a:cubicBezTo>
                  <a:cubicBezTo>
                    <a:pt x="92" y="5"/>
                    <a:pt x="128" y="0"/>
                    <a:pt x="128" y="0"/>
                  </a:cubicBezTo>
                  <a:cubicBezTo>
                    <a:pt x="128" y="0"/>
                    <a:pt x="92" y="0"/>
                    <a:pt x="81" y="35"/>
                  </a:cubicBezTo>
                </a:path>
              </a:pathLst>
            </a:custGeom>
            <a:noFill/>
            <a:ln w="3175" cap="flat">
              <a:solidFill>
                <a:srgbClr val="D7D7D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12" name="Freeform 110"/>
            <p:cNvSpPr>
              <a:spLocks/>
            </p:cNvSpPr>
            <p:nvPr/>
          </p:nvSpPr>
          <p:spPr bwMode="auto">
            <a:xfrm>
              <a:off x="3763963" y="2017713"/>
              <a:ext cx="1162050" cy="649287"/>
            </a:xfrm>
            <a:custGeom>
              <a:avLst/>
              <a:gdLst>
                <a:gd name="T0" fmla="*/ 37 w 310"/>
                <a:gd name="T1" fmla="*/ 0 h 173"/>
                <a:gd name="T2" fmla="*/ 11 w 310"/>
                <a:gd name="T3" fmla="*/ 33 h 173"/>
                <a:gd name="T4" fmla="*/ 57 w 310"/>
                <a:gd name="T5" fmla="*/ 173 h 173"/>
                <a:gd name="T6" fmla="*/ 266 w 310"/>
                <a:gd name="T7" fmla="*/ 25 h 173"/>
                <a:gd name="T8" fmla="*/ 310 w 310"/>
                <a:gd name="T9" fmla="*/ 33 h 173"/>
                <a:gd name="T10" fmla="*/ 262 w 310"/>
                <a:gd name="T11" fmla="*/ 0 h 173"/>
                <a:gd name="T12" fmla="*/ 37 w 310"/>
                <a:gd name="T13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0" h="173">
                  <a:moveTo>
                    <a:pt x="37" y="0"/>
                  </a:moveTo>
                  <a:cubicBezTo>
                    <a:pt x="37" y="0"/>
                    <a:pt x="0" y="0"/>
                    <a:pt x="11" y="33"/>
                  </a:cubicBezTo>
                  <a:cubicBezTo>
                    <a:pt x="57" y="173"/>
                    <a:pt x="57" y="173"/>
                    <a:pt x="57" y="173"/>
                  </a:cubicBezTo>
                  <a:cubicBezTo>
                    <a:pt x="266" y="25"/>
                    <a:pt x="266" y="25"/>
                    <a:pt x="266" y="25"/>
                  </a:cubicBezTo>
                  <a:cubicBezTo>
                    <a:pt x="294" y="1"/>
                    <a:pt x="310" y="33"/>
                    <a:pt x="310" y="33"/>
                  </a:cubicBezTo>
                  <a:cubicBezTo>
                    <a:pt x="310" y="33"/>
                    <a:pt x="299" y="0"/>
                    <a:pt x="262" y="0"/>
                  </a:cubicBezTo>
                  <a:lnTo>
                    <a:pt x="37" y="0"/>
                  </a:lnTo>
                  <a:close/>
                </a:path>
              </a:pathLst>
            </a:custGeom>
            <a:noFill/>
            <a:ln w="3175" cap="flat">
              <a:solidFill>
                <a:srgbClr val="D7D7D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13" name="Freeform 111"/>
            <p:cNvSpPr>
              <a:spLocks/>
            </p:cNvSpPr>
            <p:nvPr/>
          </p:nvSpPr>
          <p:spPr bwMode="auto">
            <a:xfrm>
              <a:off x="4325938" y="2070100"/>
              <a:ext cx="904875" cy="1087437"/>
            </a:xfrm>
            <a:custGeom>
              <a:avLst/>
              <a:gdLst>
                <a:gd name="T0" fmla="*/ 121 w 241"/>
                <a:gd name="T1" fmla="*/ 6 h 290"/>
                <a:gd name="T2" fmla="*/ 0 w 241"/>
                <a:gd name="T3" fmla="*/ 93 h 290"/>
                <a:gd name="T4" fmla="*/ 207 w 241"/>
                <a:gd name="T5" fmla="*/ 246 h 290"/>
                <a:gd name="T6" fmla="*/ 213 w 241"/>
                <a:gd name="T7" fmla="*/ 290 h 290"/>
                <a:gd name="T8" fmla="*/ 230 w 241"/>
                <a:gd name="T9" fmla="*/ 235 h 290"/>
                <a:gd name="T10" fmla="*/ 161 w 241"/>
                <a:gd name="T11" fmla="*/ 21 h 290"/>
                <a:gd name="T12" fmla="*/ 137 w 241"/>
                <a:gd name="T13" fmla="*/ 0 h 290"/>
                <a:gd name="T14" fmla="*/ 121 w 241"/>
                <a:gd name="T15" fmla="*/ 6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1" h="290">
                  <a:moveTo>
                    <a:pt x="121" y="6"/>
                  </a:moveTo>
                  <a:cubicBezTo>
                    <a:pt x="0" y="93"/>
                    <a:pt x="0" y="93"/>
                    <a:pt x="0" y="93"/>
                  </a:cubicBezTo>
                  <a:cubicBezTo>
                    <a:pt x="207" y="246"/>
                    <a:pt x="207" y="246"/>
                    <a:pt x="207" y="246"/>
                  </a:cubicBezTo>
                  <a:cubicBezTo>
                    <a:pt x="238" y="266"/>
                    <a:pt x="213" y="290"/>
                    <a:pt x="213" y="290"/>
                  </a:cubicBezTo>
                  <a:cubicBezTo>
                    <a:pt x="213" y="290"/>
                    <a:pt x="241" y="270"/>
                    <a:pt x="230" y="235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54" y="0"/>
                    <a:pt x="137" y="0"/>
                  </a:cubicBezTo>
                  <a:cubicBezTo>
                    <a:pt x="133" y="0"/>
                    <a:pt x="127" y="2"/>
                    <a:pt x="121" y="6"/>
                  </a:cubicBezTo>
                </a:path>
              </a:pathLst>
            </a:custGeom>
            <a:noFill/>
            <a:ln w="3175" cap="flat">
              <a:solidFill>
                <a:srgbClr val="D7D7D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14" name="Line 112"/>
            <p:cNvSpPr>
              <a:spLocks noChangeShapeType="1"/>
            </p:cNvSpPr>
            <p:nvPr/>
          </p:nvSpPr>
          <p:spPr bwMode="auto">
            <a:xfrm>
              <a:off x="3651251" y="2017713"/>
              <a:ext cx="1582738" cy="0"/>
            </a:xfrm>
            <a:prstGeom prst="line">
              <a:avLst/>
            </a:prstGeom>
            <a:noFill/>
            <a:ln w="3175" cap="flat">
              <a:solidFill>
                <a:srgbClr val="D7D7D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15" name="Line 113"/>
            <p:cNvSpPr>
              <a:spLocks noChangeShapeType="1"/>
            </p:cNvSpPr>
            <p:nvPr/>
          </p:nvSpPr>
          <p:spPr bwMode="auto">
            <a:xfrm>
              <a:off x="3271838" y="3082925"/>
              <a:ext cx="1238250" cy="0"/>
            </a:xfrm>
            <a:prstGeom prst="line">
              <a:avLst/>
            </a:prstGeom>
            <a:noFill/>
            <a:ln w="3175" cap="flat">
              <a:solidFill>
                <a:srgbClr val="D7D7D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16" name="Line 114"/>
            <p:cNvSpPr>
              <a:spLocks noChangeShapeType="1"/>
            </p:cNvSpPr>
            <p:nvPr/>
          </p:nvSpPr>
          <p:spPr bwMode="auto">
            <a:xfrm flipH="1" flipV="1">
              <a:off x="4854576" y="1893888"/>
              <a:ext cx="476250" cy="1508125"/>
            </a:xfrm>
            <a:prstGeom prst="line">
              <a:avLst/>
            </a:prstGeom>
            <a:noFill/>
            <a:ln w="3175" cap="flat">
              <a:solidFill>
                <a:srgbClr val="D7D7D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17" name="Line 115"/>
            <p:cNvSpPr>
              <a:spLocks noChangeShapeType="1"/>
            </p:cNvSpPr>
            <p:nvPr/>
          </p:nvSpPr>
          <p:spPr bwMode="auto">
            <a:xfrm flipV="1">
              <a:off x="4383088" y="3079750"/>
              <a:ext cx="865188" cy="617537"/>
            </a:xfrm>
            <a:prstGeom prst="line">
              <a:avLst/>
            </a:prstGeom>
            <a:noFill/>
            <a:ln w="3175" cap="flat">
              <a:solidFill>
                <a:srgbClr val="D7D7D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18" name="Line 116"/>
            <p:cNvSpPr>
              <a:spLocks noChangeShapeType="1"/>
            </p:cNvSpPr>
            <p:nvPr/>
          </p:nvSpPr>
          <p:spPr bwMode="auto">
            <a:xfrm flipV="1">
              <a:off x="3760788" y="2119313"/>
              <a:ext cx="977900" cy="704850"/>
            </a:xfrm>
            <a:prstGeom prst="line">
              <a:avLst/>
            </a:prstGeom>
            <a:noFill/>
            <a:ln w="3175" cap="flat">
              <a:solidFill>
                <a:srgbClr val="D7D7D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19" name="Line 117"/>
            <p:cNvSpPr>
              <a:spLocks noChangeShapeType="1"/>
            </p:cNvSpPr>
            <p:nvPr/>
          </p:nvSpPr>
          <p:spPr bwMode="auto">
            <a:xfrm>
              <a:off x="4135438" y="2276475"/>
              <a:ext cx="974725" cy="712787"/>
            </a:xfrm>
            <a:prstGeom prst="line">
              <a:avLst/>
            </a:prstGeom>
            <a:noFill/>
            <a:ln w="3175" cap="flat">
              <a:solidFill>
                <a:srgbClr val="D7D7D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20" name="Line 118"/>
            <p:cNvSpPr>
              <a:spLocks noChangeShapeType="1"/>
            </p:cNvSpPr>
            <p:nvPr/>
          </p:nvSpPr>
          <p:spPr bwMode="auto">
            <a:xfrm flipH="1" flipV="1">
              <a:off x="3719513" y="1849438"/>
              <a:ext cx="476250" cy="1506537"/>
            </a:xfrm>
            <a:prstGeom prst="line">
              <a:avLst/>
            </a:prstGeom>
            <a:noFill/>
            <a:ln w="3175" cap="flat">
              <a:solidFill>
                <a:srgbClr val="D7D7D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21" name="Line 119"/>
            <p:cNvSpPr>
              <a:spLocks noChangeShapeType="1"/>
            </p:cNvSpPr>
            <p:nvPr/>
          </p:nvSpPr>
          <p:spPr bwMode="auto">
            <a:xfrm flipH="1">
              <a:off x="3290888" y="1992313"/>
              <a:ext cx="487363" cy="1503362"/>
            </a:xfrm>
            <a:prstGeom prst="line">
              <a:avLst/>
            </a:prstGeom>
            <a:noFill/>
            <a:ln w="3175" cap="flat">
              <a:solidFill>
                <a:srgbClr val="D7D7D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22" name="Line 120"/>
            <p:cNvSpPr>
              <a:spLocks noChangeShapeType="1"/>
            </p:cNvSpPr>
            <p:nvPr/>
          </p:nvSpPr>
          <p:spPr bwMode="auto">
            <a:xfrm flipH="1">
              <a:off x="3695701" y="2017713"/>
              <a:ext cx="1196975" cy="0"/>
            </a:xfrm>
            <a:prstGeom prst="line">
              <a:avLst/>
            </a:prstGeom>
            <a:noFill/>
            <a:ln w="3175" cap="flat">
              <a:solidFill>
                <a:srgbClr val="D7D7D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23" name="Freeform 121"/>
            <p:cNvSpPr>
              <a:spLocks/>
            </p:cNvSpPr>
            <p:nvPr/>
          </p:nvSpPr>
          <p:spPr bwMode="auto">
            <a:xfrm>
              <a:off x="4367213" y="2681288"/>
              <a:ext cx="863600" cy="944562"/>
            </a:xfrm>
            <a:custGeom>
              <a:avLst/>
              <a:gdLst>
                <a:gd name="T0" fmla="*/ 57 w 230"/>
                <a:gd name="T1" fmla="*/ 233 h 252"/>
                <a:gd name="T2" fmla="*/ 200 w 230"/>
                <a:gd name="T3" fmla="*/ 129 h 252"/>
                <a:gd name="T4" fmla="*/ 202 w 230"/>
                <a:gd name="T5" fmla="*/ 87 h 252"/>
                <a:gd name="T6" fmla="*/ 83 w 230"/>
                <a:gd name="T7" fmla="*/ 0 h 252"/>
                <a:gd name="T8" fmla="*/ 12 w 230"/>
                <a:gd name="T9" fmla="*/ 209 h 252"/>
                <a:gd name="T10" fmla="*/ 57 w 230"/>
                <a:gd name="T11" fmla="*/ 233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0" h="252">
                  <a:moveTo>
                    <a:pt x="57" y="233"/>
                  </a:moveTo>
                  <a:cubicBezTo>
                    <a:pt x="83" y="214"/>
                    <a:pt x="200" y="129"/>
                    <a:pt x="200" y="129"/>
                  </a:cubicBezTo>
                  <a:cubicBezTo>
                    <a:pt x="200" y="129"/>
                    <a:pt x="230" y="107"/>
                    <a:pt x="202" y="87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0"/>
                    <a:pt x="18" y="192"/>
                    <a:pt x="12" y="209"/>
                  </a:cubicBezTo>
                  <a:cubicBezTo>
                    <a:pt x="0" y="246"/>
                    <a:pt x="31" y="252"/>
                    <a:pt x="57" y="233"/>
                  </a:cubicBezTo>
                  <a:close/>
                </a:path>
              </a:pathLst>
            </a:custGeom>
            <a:noFill/>
            <a:ln w="3175" cap="flat">
              <a:solidFill>
                <a:srgbClr val="D7D7D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24" name="Freeform 122"/>
            <p:cNvSpPr>
              <a:spLocks/>
            </p:cNvSpPr>
            <p:nvPr/>
          </p:nvSpPr>
          <p:spPr bwMode="auto">
            <a:xfrm>
              <a:off x="4367213" y="2681288"/>
              <a:ext cx="863600" cy="944562"/>
            </a:xfrm>
            <a:custGeom>
              <a:avLst/>
              <a:gdLst>
                <a:gd name="T0" fmla="*/ 57 w 230"/>
                <a:gd name="T1" fmla="*/ 233 h 252"/>
                <a:gd name="T2" fmla="*/ 200 w 230"/>
                <a:gd name="T3" fmla="*/ 129 h 252"/>
                <a:gd name="T4" fmla="*/ 202 w 230"/>
                <a:gd name="T5" fmla="*/ 87 h 252"/>
                <a:gd name="T6" fmla="*/ 83 w 230"/>
                <a:gd name="T7" fmla="*/ 0 h 252"/>
                <a:gd name="T8" fmla="*/ 12 w 230"/>
                <a:gd name="T9" fmla="*/ 209 h 252"/>
                <a:gd name="T10" fmla="*/ 57 w 230"/>
                <a:gd name="T11" fmla="*/ 233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0" h="252">
                  <a:moveTo>
                    <a:pt x="57" y="233"/>
                  </a:moveTo>
                  <a:cubicBezTo>
                    <a:pt x="83" y="214"/>
                    <a:pt x="200" y="129"/>
                    <a:pt x="200" y="129"/>
                  </a:cubicBezTo>
                  <a:cubicBezTo>
                    <a:pt x="200" y="129"/>
                    <a:pt x="230" y="107"/>
                    <a:pt x="202" y="87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0"/>
                    <a:pt x="18" y="192"/>
                    <a:pt x="12" y="209"/>
                  </a:cubicBezTo>
                  <a:cubicBezTo>
                    <a:pt x="0" y="246"/>
                    <a:pt x="31" y="252"/>
                    <a:pt x="57" y="233"/>
                  </a:cubicBezTo>
                  <a:close/>
                </a:path>
              </a:pathLst>
            </a:custGeom>
            <a:noFill/>
            <a:ln w="3175" cap="flat">
              <a:solidFill>
                <a:srgbClr val="D7D7D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25" name="Line 123"/>
            <p:cNvSpPr>
              <a:spLocks noChangeShapeType="1"/>
            </p:cNvSpPr>
            <p:nvPr/>
          </p:nvSpPr>
          <p:spPr bwMode="auto">
            <a:xfrm flipH="1">
              <a:off x="4325938" y="2846388"/>
              <a:ext cx="296863" cy="873125"/>
            </a:xfrm>
            <a:prstGeom prst="line">
              <a:avLst/>
            </a:prstGeom>
            <a:noFill/>
            <a:ln w="3175" cap="flat">
              <a:solidFill>
                <a:srgbClr val="D7D7D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</p:grpSp>
      <p:grpSp>
        <p:nvGrpSpPr>
          <p:cNvPr id="226" name="Groupe 225"/>
          <p:cNvGrpSpPr/>
          <p:nvPr/>
        </p:nvGrpSpPr>
        <p:grpSpPr>
          <a:xfrm>
            <a:off x="8139017" y="1976093"/>
            <a:ext cx="2010800" cy="1047157"/>
            <a:chOff x="5219701" y="1390651"/>
            <a:chExt cx="993775" cy="517525"/>
          </a:xfrm>
        </p:grpSpPr>
        <p:sp>
          <p:nvSpPr>
            <p:cNvPr id="227" name="Oval 127"/>
            <p:cNvSpPr>
              <a:spLocks noChangeArrowheads="1"/>
            </p:cNvSpPr>
            <p:nvPr/>
          </p:nvSpPr>
          <p:spPr bwMode="auto">
            <a:xfrm>
              <a:off x="5241926" y="1682751"/>
              <a:ext cx="214313" cy="214313"/>
            </a:xfrm>
            <a:prstGeom prst="ellipse">
              <a:avLst/>
            </a:prstGeom>
            <a:noFill/>
            <a:ln w="4763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28" name="Freeform 128"/>
            <p:cNvSpPr>
              <a:spLocks/>
            </p:cNvSpPr>
            <p:nvPr/>
          </p:nvSpPr>
          <p:spPr bwMode="auto">
            <a:xfrm>
              <a:off x="5219701" y="1668463"/>
              <a:ext cx="239713" cy="239713"/>
            </a:xfrm>
            <a:custGeom>
              <a:avLst/>
              <a:gdLst>
                <a:gd name="T0" fmla="*/ 58 w 64"/>
                <a:gd name="T1" fmla="*/ 22 h 64"/>
                <a:gd name="T2" fmla="*/ 42 w 64"/>
                <a:gd name="T3" fmla="*/ 59 h 64"/>
                <a:gd name="T4" fmla="*/ 5 w 64"/>
                <a:gd name="T5" fmla="*/ 42 h 64"/>
                <a:gd name="T6" fmla="*/ 22 w 64"/>
                <a:gd name="T7" fmla="*/ 6 h 64"/>
                <a:gd name="T8" fmla="*/ 58 w 64"/>
                <a:gd name="T9" fmla="*/ 2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4">
                  <a:moveTo>
                    <a:pt x="58" y="22"/>
                  </a:moveTo>
                  <a:cubicBezTo>
                    <a:pt x="64" y="37"/>
                    <a:pt x="57" y="53"/>
                    <a:pt x="42" y="59"/>
                  </a:cubicBezTo>
                  <a:cubicBezTo>
                    <a:pt x="27" y="64"/>
                    <a:pt x="11" y="57"/>
                    <a:pt x="5" y="42"/>
                  </a:cubicBezTo>
                  <a:cubicBezTo>
                    <a:pt x="0" y="28"/>
                    <a:pt x="7" y="11"/>
                    <a:pt x="22" y="6"/>
                  </a:cubicBezTo>
                  <a:cubicBezTo>
                    <a:pt x="36" y="0"/>
                    <a:pt x="53" y="7"/>
                    <a:pt x="58" y="22"/>
                  </a:cubicBezTo>
                  <a:close/>
                </a:path>
              </a:pathLst>
            </a:custGeom>
            <a:noFill/>
            <a:ln w="4763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29" name="Oval 129"/>
            <p:cNvSpPr>
              <a:spLocks noChangeArrowheads="1"/>
            </p:cNvSpPr>
            <p:nvPr/>
          </p:nvSpPr>
          <p:spPr bwMode="auto">
            <a:xfrm>
              <a:off x="5621338" y="1401763"/>
              <a:ext cx="209550" cy="214313"/>
            </a:xfrm>
            <a:prstGeom prst="ellipse">
              <a:avLst/>
            </a:prstGeom>
            <a:noFill/>
            <a:ln w="4763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30" name="Freeform 130"/>
            <p:cNvSpPr>
              <a:spLocks/>
            </p:cNvSpPr>
            <p:nvPr/>
          </p:nvSpPr>
          <p:spPr bwMode="auto">
            <a:xfrm>
              <a:off x="5610226" y="1393826"/>
              <a:ext cx="231775" cy="233363"/>
            </a:xfrm>
            <a:custGeom>
              <a:avLst/>
              <a:gdLst>
                <a:gd name="T0" fmla="*/ 51 w 62"/>
                <a:gd name="T1" fmla="*/ 11 h 62"/>
                <a:gd name="T2" fmla="*/ 51 w 62"/>
                <a:gd name="T3" fmla="*/ 51 h 62"/>
                <a:gd name="T4" fmla="*/ 11 w 62"/>
                <a:gd name="T5" fmla="*/ 51 h 62"/>
                <a:gd name="T6" fmla="*/ 11 w 62"/>
                <a:gd name="T7" fmla="*/ 11 h 62"/>
                <a:gd name="T8" fmla="*/ 51 w 62"/>
                <a:gd name="T9" fmla="*/ 1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62">
                  <a:moveTo>
                    <a:pt x="51" y="11"/>
                  </a:moveTo>
                  <a:cubicBezTo>
                    <a:pt x="62" y="22"/>
                    <a:pt x="62" y="40"/>
                    <a:pt x="51" y="51"/>
                  </a:cubicBezTo>
                  <a:cubicBezTo>
                    <a:pt x="40" y="62"/>
                    <a:pt x="22" y="62"/>
                    <a:pt x="11" y="51"/>
                  </a:cubicBezTo>
                  <a:cubicBezTo>
                    <a:pt x="0" y="40"/>
                    <a:pt x="0" y="22"/>
                    <a:pt x="11" y="11"/>
                  </a:cubicBezTo>
                  <a:cubicBezTo>
                    <a:pt x="22" y="0"/>
                    <a:pt x="40" y="0"/>
                    <a:pt x="51" y="11"/>
                  </a:cubicBezTo>
                  <a:close/>
                </a:path>
              </a:pathLst>
            </a:custGeom>
            <a:noFill/>
            <a:ln w="4763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31" name="Oval 131"/>
            <p:cNvSpPr>
              <a:spLocks noChangeArrowheads="1"/>
            </p:cNvSpPr>
            <p:nvPr/>
          </p:nvSpPr>
          <p:spPr bwMode="auto">
            <a:xfrm>
              <a:off x="6003926" y="1682751"/>
              <a:ext cx="209550" cy="214313"/>
            </a:xfrm>
            <a:prstGeom prst="ellipse">
              <a:avLst/>
            </a:prstGeom>
            <a:noFill/>
            <a:ln w="4763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32" name="Oval 132"/>
            <p:cNvSpPr>
              <a:spLocks noChangeArrowheads="1"/>
            </p:cNvSpPr>
            <p:nvPr/>
          </p:nvSpPr>
          <p:spPr bwMode="auto">
            <a:xfrm>
              <a:off x="6003926" y="1676401"/>
              <a:ext cx="209550" cy="212725"/>
            </a:xfrm>
            <a:prstGeom prst="ellipse">
              <a:avLst/>
            </a:prstGeom>
            <a:noFill/>
            <a:ln w="4763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33" name="Freeform 133"/>
            <p:cNvSpPr>
              <a:spLocks/>
            </p:cNvSpPr>
            <p:nvPr/>
          </p:nvSpPr>
          <p:spPr bwMode="auto">
            <a:xfrm>
              <a:off x="5591176" y="1390651"/>
              <a:ext cx="239713" cy="236538"/>
            </a:xfrm>
            <a:custGeom>
              <a:avLst/>
              <a:gdLst>
                <a:gd name="T0" fmla="*/ 59 w 64"/>
                <a:gd name="T1" fmla="*/ 40 h 63"/>
                <a:gd name="T2" fmla="*/ 23 w 64"/>
                <a:gd name="T3" fmla="*/ 58 h 63"/>
                <a:gd name="T4" fmla="*/ 5 w 64"/>
                <a:gd name="T5" fmla="*/ 23 h 63"/>
                <a:gd name="T6" fmla="*/ 41 w 64"/>
                <a:gd name="T7" fmla="*/ 5 h 63"/>
                <a:gd name="T8" fmla="*/ 59 w 64"/>
                <a:gd name="T9" fmla="*/ 4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3">
                  <a:moveTo>
                    <a:pt x="59" y="40"/>
                  </a:moveTo>
                  <a:cubicBezTo>
                    <a:pt x="54" y="55"/>
                    <a:pt x="38" y="63"/>
                    <a:pt x="23" y="58"/>
                  </a:cubicBezTo>
                  <a:cubicBezTo>
                    <a:pt x="8" y="54"/>
                    <a:pt x="0" y="38"/>
                    <a:pt x="5" y="23"/>
                  </a:cubicBezTo>
                  <a:cubicBezTo>
                    <a:pt x="10" y="8"/>
                    <a:pt x="26" y="0"/>
                    <a:pt x="41" y="5"/>
                  </a:cubicBezTo>
                  <a:cubicBezTo>
                    <a:pt x="56" y="9"/>
                    <a:pt x="64" y="25"/>
                    <a:pt x="59" y="40"/>
                  </a:cubicBezTo>
                  <a:close/>
                </a:path>
              </a:pathLst>
            </a:custGeom>
            <a:noFill/>
            <a:ln w="4763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</p:grpSp>
      <p:pic>
        <p:nvPicPr>
          <p:cNvPr id="19" name="Image 18" descr="page.png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91588" y="4204109"/>
            <a:ext cx="6122458" cy="4962889"/>
          </a:xfrm>
          <a:prstGeom prst="rect">
            <a:avLst/>
          </a:prstGeom>
        </p:spPr>
      </p:pic>
      <p:cxnSp>
        <p:nvCxnSpPr>
          <p:cNvPr id="126" name="Straight Connector 56"/>
          <p:cNvCxnSpPr/>
          <p:nvPr/>
        </p:nvCxnSpPr>
        <p:spPr>
          <a:xfrm flipV="1">
            <a:off x="774409" y="1768070"/>
            <a:ext cx="0" cy="4785608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5" name="Line 79"/>
          <p:cNvSpPr>
            <a:spLocks noChangeShapeType="1"/>
          </p:cNvSpPr>
          <p:nvPr/>
        </p:nvSpPr>
        <p:spPr bwMode="auto">
          <a:xfrm flipH="1" flipV="1">
            <a:off x="220703" y="6043521"/>
            <a:ext cx="402975" cy="1276086"/>
          </a:xfrm>
          <a:prstGeom prst="line">
            <a:avLst/>
          </a:prstGeom>
          <a:noFill/>
          <a:ln w="4763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32080" tIns="66040" rIns="132080" bIns="66040" numCol="1" anchor="t" anchorCtr="0" compatLnSpc="1">
            <a:prstTxWarp prst="textNoShape">
              <a:avLst/>
            </a:prstTxWarp>
          </a:bodyPr>
          <a:lstStyle/>
          <a:p>
            <a:endParaRPr lang="fr-FR" sz="2600"/>
          </a:p>
        </p:txBody>
      </p:sp>
      <p:sp>
        <p:nvSpPr>
          <p:cNvPr id="1054" name="Line 78"/>
          <p:cNvSpPr>
            <a:spLocks noChangeShapeType="1"/>
          </p:cNvSpPr>
          <p:nvPr/>
        </p:nvSpPr>
        <p:spPr bwMode="auto">
          <a:xfrm>
            <a:off x="572634" y="6404855"/>
            <a:ext cx="826098" cy="604461"/>
          </a:xfrm>
          <a:prstGeom prst="line">
            <a:avLst/>
          </a:prstGeom>
          <a:noFill/>
          <a:ln w="4763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32080" tIns="66040" rIns="132080" bIns="66040" numCol="1" anchor="t" anchorCtr="0" compatLnSpc="1">
            <a:prstTxWarp prst="textNoShape">
              <a:avLst/>
            </a:prstTxWarp>
          </a:bodyPr>
          <a:lstStyle/>
          <a:p>
            <a:endParaRPr lang="fr-FR" sz="2600"/>
          </a:p>
        </p:txBody>
      </p:sp>
      <p:grpSp>
        <p:nvGrpSpPr>
          <p:cNvPr id="141" name="Groupe 140"/>
          <p:cNvGrpSpPr/>
          <p:nvPr/>
        </p:nvGrpSpPr>
        <p:grpSpPr>
          <a:xfrm>
            <a:off x="200366" y="6442439"/>
            <a:ext cx="1161781" cy="814421"/>
            <a:chOff x="327025" y="3219450"/>
            <a:chExt cx="785813" cy="550863"/>
          </a:xfrm>
        </p:grpSpPr>
        <p:sp>
          <p:nvSpPr>
            <p:cNvPr id="142" name="Freeform 33"/>
            <p:cNvSpPr>
              <a:spLocks/>
            </p:cNvSpPr>
            <p:nvPr/>
          </p:nvSpPr>
          <p:spPr bwMode="auto">
            <a:xfrm>
              <a:off x="758825" y="3465513"/>
              <a:ext cx="249238" cy="128587"/>
            </a:xfrm>
            <a:custGeom>
              <a:avLst/>
              <a:gdLst>
                <a:gd name="T0" fmla="*/ 387 w 626"/>
                <a:gd name="T1" fmla="*/ 306 h 327"/>
                <a:gd name="T2" fmla="*/ 467 w 626"/>
                <a:gd name="T3" fmla="*/ 237 h 327"/>
                <a:gd name="T4" fmla="*/ 588 w 626"/>
                <a:gd name="T5" fmla="*/ 187 h 327"/>
                <a:gd name="T6" fmla="*/ 626 w 626"/>
                <a:gd name="T7" fmla="*/ 140 h 327"/>
                <a:gd name="T8" fmla="*/ 576 w 626"/>
                <a:gd name="T9" fmla="*/ 66 h 327"/>
                <a:gd name="T10" fmla="*/ 496 w 626"/>
                <a:gd name="T11" fmla="*/ 19 h 327"/>
                <a:gd name="T12" fmla="*/ 429 w 626"/>
                <a:gd name="T13" fmla="*/ 28 h 327"/>
                <a:gd name="T14" fmla="*/ 379 w 626"/>
                <a:gd name="T15" fmla="*/ 19 h 327"/>
                <a:gd name="T16" fmla="*/ 337 w 626"/>
                <a:gd name="T17" fmla="*/ 0 h 327"/>
                <a:gd name="T18" fmla="*/ 277 w 626"/>
                <a:gd name="T19" fmla="*/ 40 h 327"/>
                <a:gd name="T20" fmla="*/ 216 w 626"/>
                <a:gd name="T21" fmla="*/ 21 h 327"/>
                <a:gd name="T22" fmla="*/ 157 w 626"/>
                <a:gd name="T23" fmla="*/ 90 h 327"/>
                <a:gd name="T24" fmla="*/ 128 w 626"/>
                <a:gd name="T25" fmla="*/ 128 h 327"/>
                <a:gd name="T26" fmla="*/ 59 w 626"/>
                <a:gd name="T27" fmla="*/ 128 h 327"/>
                <a:gd name="T28" fmla="*/ 69 w 626"/>
                <a:gd name="T29" fmla="*/ 209 h 327"/>
                <a:gd name="T30" fmla="*/ 0 w 626"/>
                <a:gd name="T31" fmla="*/ 239 h 327"/>
                <a:gd name="T32" fmla="*/ 50 w 626"/>
                <a:gd name="T33" fmla="*/ 268 h 327"/>
                <a:gd name="T34" fmla="*/ 107 w 626"/>
                <a:gd name="T35" fmla="*/ 258 h 327"/>
                <a:gd name="T36" fmla="*/ 119 w 626"/>
                <a:gd name="T37" fmla="*/ 246 h 327"/>
                <a:gd name="T38" fmla="*/ 187 w 626"/>
                <a:gd name="T39" fmla="*/ 289 h 327"/>
                <a:gd name="T40" fmla="*/ 277 w 626"/>
                <a:gd name="T41" fmla="*/ 327 h 327"/>
                <a:gd name="T42" fmla="*/ 387 w 626"/>
                <a:gd name="T43" fmla="*/ 306 h 327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626"/>
                <a:gd name="T67" fmla="*/ 0 h 327"/>
                <a:gd name="T68" fmla="*/ 626 w 626"/>
                <a:gd name="T69" fmla="*/ 327 h 327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626" h="327">
                  <a:moveTo>
                    <a:pt x="387" y="306"/>
                  </a:moveTo>
                  <a:lnTo>
                    <a:pt x="467" y="237"/>
                  </a:lnTo>
                  <a:lnTo>
                    <a:pt x="588" y="187"/>
                  </a:lnTo>
                  <a:lnTo>
                    <a:pt x="626" y="140"/>
                  </a:lnTo>
                  <a:lnTo>
                    <a:pt x="576" y="66"/>
                  </a:lnTo>
                  <a:lnTo>
                    <a:pt x="496" y="19"/>
                  </a:lnTo>
                  <a:lnTo>
                    <a:pt x="429" y="28"/>
                  </a:lnTo>
                  <a:lnTo>
                    <a:pt x="379" y="19"/>
                  </a:lnTo>
                  <a:lnTo>
                    <a:pt x="337" y="0"/>
                  </a:lnTo>
                  <a:lnTo>
                    <a:pt x="277" y="40"/>
                  </a:lnTo>
                  <a:lnTo>
                    <a:pt x="216" y="21"/>
                  </a:lnTo>
                  <a:lnTo>
                    <a:pt x="157" y="90"/>
                  </a:lnTo>
                  <a:lnTo>
                    <a:pt x="128" y="128"/>
                  </a:lnTo>
                  <a:lnTo>
                    <a:pt x="59" y="128"/>
                  </a:lnTo>
                  <a:lnTo>
                    <a:pt x="69" y="209"/>
                  </a:lnTo>
                  <a:lnTo>
                    <a:pt x="0" y="239"/>
                  </a:lnTo>
                  <a:lnTo>
                    <a:pt x="50" y="268"/>
                  </a:lnTo>
                  <a:lnTo>
                    <a:pt x="107" y="258"/>
                  </a:lnTo>
                  <a:lnTo>
                    <a:pt x="119" y="246"/>
                  </a:lnTo>
                  <a:lnTo>
                    <a:pt x="187" y="289"/>
                  </a:lnTo>
                  <a:lnTo>
                    <a:pt x="277" y="327"/>
                  </a:lnTo>
                  <a:lnTo>
                    <a:pt x="387" y="306"/>
                  </a:ln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sz="2600" dirty="0"/>
            </a:p>
          </p:txBody>
        </p:sp>
        <p:sp>
          <p:nvSpPr>
            <p:cNvPr id="143" name="Freeform 34"/>
            <p:cNvSpPr>
              <a:spLocks/>
            </p:cNvSpPr>
            <p:nvPr/>
          </p:nvSpPr>
          <p:spPr bwMode="auto">
            <a:xfrm>
              <a:off x="847725" y="3241675"/>
              <a:ext cx="146050" cy="180975"/>
            </a:xfrm>
            <a:custGeom>
              <a:avLst/>
              <a:gdLst>
                <a:gd name="T0" fmla="*/ 344 w 365"/>
                <a:gd name="T1" fmla="*/ 173 h 456"/>
                <a:gd name="T2" fmla="*/ 344 w 365"/>
                <a:gd name="T3" fmla="*/ 168 h 456"/>
                <a:gd name="T4" fmla="*/ 263 w 365"/>
                <a:gd name="T5" fmla="*/ 92 h 456"/>
                <a:gd name="T6" fmla="*/ 261 w 365"/>
                <a:gd name="T7" fmla="*/ 92 h 456"/>
                <a:gd name="T8" fmla="*/ 192 w 365"/>
                <a:gd name="T9" fmla="*/ 109 h 456"/>
                <a:gd name="T10" fmla="*/ 143 w 365"/>
                <a:gd name="T11" fmla="*/ 2 h 456"/>
                <a:gd name="T12" fmla="*/ 143 w 365"/>
                <a:gd name="T13" fmla="*/ 0 h 456"/>
                <a:gd name="T14" fmla="*/ 140 w 365"/>
                <a:gd name="T15" fmla="*/ 2 h 456"/>
                <a:gd name="T16" fmla="*/ 60 w 365"/>
                <a:gd name="T17" fmla="*/ 62 h 456"/>
                <a:gd name="T18" fmla="*/ 0 w 365"/>
                <a:gd name="T19" fmla="*/ 142 h 456"/>
                <a:gd name="T20" fmla="*/ 31 w 365"/>
                <a:gd name="T21" fmla="*/ 223 h 456"/>
                <a:gd name="T22" fmla="*/ 69 w 365"/>
                <a:gd name="T23" fmla="*/ 282 h 456"/>
                <a:gd name="T24" fmla="*/ 41 w 365"/>
                <a:gd name="T25" fmla="*/ 351 h 456"/>
                <a:gd name="T26" fmla="*/ 81 w 365"/>
                <a:gd name="T27" fmla="*/ 404 h 456"/>
                <a:gd name="T28" fmla="*/ 140 w 365"/>
                <a:gd name="T29" fmla="*/ 425 h 456"/>
                <a:gd name="T30" fmla="*/ 221 w 365"/>
                <a:gd name="T31" fmla="*/ 444 h 456"/>
                <a:gd name="T32" fmla="*/ 226 w 365"/>
                <a:gd name="T33" fmla="*/ 441 h 456"/>
                <a:gd name="T34" fmla="*/ 252 w 365"/>
                <a:gd name="T35" fmla="*/ 406 h 456"/>
                <a:gd name="T36" fmla="*/ 320 w 365"/>
                <a:gd name="T37" fmla="*/ 453 h 456"/>
                <a:gd name="T38" fmla="*/ 320 w 365"/>
                <a:gd name="T39" fmla="*/ 456 h 456"/>
                <a:gd name="T40" fmla="*/ 323 w 365"/>
                <a:gd name="T41" fmla="*/ 453 h 456"/>
                <a:gd name="T42" fmla="*/ 354 w 365"/>
                <a:gd name="T43" fmla="*/ 404 h 456"/>
                <a:gd name="T44" fmla="*/ 354 w 365"/>
                <a:gd name="T45" fmla="*/ 399 h 456"/>
                <a:gd name="T46" fmla="*/ 323 w 365"/>
                <a:gd name="T47" fmla="*/ 351 h 456"/>
                <a:gd name="T48" fmla="*/ 365 w 365"/>
                <a:gd name="T49" fmla="*/ 261 h 456"/>
                <a:gd name="T50" fmla="*/ 344 w 365"/>
                <a:gd name="T51" fmla="*/ 173 h 45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365"/>
                <a:gd name="T79" fmla="*/ 0 h 456"/>
                <a:gd name="T80" fmla="*/ 365 w 365"/>
                <a:gd name="T81" fmla="*/ 456 h 45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365" h="456">
                  <a:moveTo>
                    <a:pt x="344" y="173"/>
                  </a:moveTo>
                  <a:lnTo>
                    <a:pt x="344" y="168"/>
                  </a:lnTo>
                  <a:lnTo>
                    <a:pt x="263" y="92"/>
                  </a:lnTo>
                  <a:lnTo>
                    <a:pt x="261" y="92"/>
                  </a:lnTo>
                  <a:lnTo>
                    <a:pt x="192" y="109"/>
                  </a:lnTo>
                  <a:lnTo>
                    <a:pt x="143" y="2"/>
                  </a:lnTo>
                  <a:lnTo>
                    <a:pt x="143" y="0"/>
                  </a:lnTo>
                  <a:lnTo>
                    <a:pt x="140" y="2"/>
                  </a:lnTo>
                  <a:lnTo>
                    <a:pt x="60" y="62"/>
                  </a:lnTo>
                  <a:lnTo>
                    <a:pt x="0" y="142"/>
                  </a:lnTo>
                  <a:lnTo>
                    <a:pt x="31" y="223"/>
                  </a:lnTo>
                  <a:lnTo>
                    <a:pt x="69" y="282"/>
                  </a:lnTo>
                  <a:lnTo>
                    <a:pt x="41" y="351"/>
                  </a:lnTo>
                  <a:lnTo>
                    <a:pt x="81" y="404"/>
                  </a:lnTo>
                  <a:lnTo>
                    <a:pt x="140" y="425"/>
                  </a:lnTo>
                  <a:lnTo>
                    <a:pt x="221" y="444"/>
                  </a:lnTo>
                  <a:lnTo>
                    <a:pt x="226" y="441"/>
                  </a:lnTo>
                  <a:lnTo>
                    <a:pt x="252" y="406"/>
                  </a:lnTo>
                  <a:lnTo>
                    <a:pt x="320" y="453"/>
                  </a:lnTo>
                  <a:lnTo>
                    <a:pt x="320" y="456"/>
                  </a:lnTo>
                  <a:lnTo>
                    <a:pt x="323" y="453"/>
                  </a:lnTo>
                  <a:lnTo>
                    <a:pt x="354" y="404"/>
                  </a:lnTo>
                  <a:lnTo>
                    <a:pt x="354" y="399"/>
                  </a:lnTo>
                  <a:lnTo>
                    <a:pt x="323" y="351"/>
                  </a:lnTo>
                  <a:lnTo>
                    <a:pt x="365" y="261"/>
                  </a:lnTo>
                  <a:lnTo>
                    <a:pt x="344" y="173"/>
                  </a:ln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sz="2600" dirty="0"/>
            </a:p>
          </p:txBody>
        </p:sp>
        <p:sp>
          <p:nvSpPr>
            <p:cNvPr id="144" name="Freeform 35"/>
            <p:cNvSpPr>
              <a:spLocks/>
            </p:cNvSpPr>
            <p:nvPr/>
          </p:nvSpPr>
          <p:spPr bwMode="auto">
            <a:xfrm>
              <a:off x="684213" y="3241675"/>
              <a:ext cx="219075" cy="258763"/>
            </a:xfrm>
            <a:custGeom>
              <a:avLst/>
              <a:gdLst>
                <a:gd name="T0" fmla="*/ 507 w 554"/>
                <a:gd name="T1" fmla="*/ 480 h 651"/>
                <a:gd name="T2" fmla="*/ 547 w 554"/>
                <a:gd name="T3" fmla="*/ 499 h 651"/>
                <a:gd name="T4" fmla="*/ 526 w 554"/>
                <a:gd name="T5" fmla="*/ 561 h 651"/>
                <a:gd name="T6" fmla="*/ 466 w 554"/>
                <a:gd name="T7" fmla="*/ 601 h 651"/>
                <a:gd name="T8" fmla="*/ 405 w 554"/>
                <a:gd name="T9" fmla="*/ 582 h 651"/>
                <a:gd name="T10" fmla="*/ 346 w 554"/>
                <a:gd name="T11" fmla="*/ 651 h 651"/>
                <a:gd name="T12" fmla="*/ 256 w 554"/>
                <a:gd name="T13" fmla="*/ 629 h 651"/>
                <a:gd name="T14" fmla="*/ 218 w 554"/>
                <a:gd name="T15" fmla="*/ 520 h 651"/>
                <a:gd name="T16" fmla="*/ 158 w 554"/>
                <a:gd name="T17" fmla="*/ 411 h 651"/>
                <a:gd name="T18" fmla="*/ 30 w 554"/>
                <a:gd name="T19" fmla="*/ 390 h 651"/>
                <a:gd name="T20" fmla="*/ 9 w 554"/>
                <a:gd name="T21" fmla="*/ 311 h 651"/>
                <a:gd name="T22" fmla="*/ 0 w 554"/>
                <a:gd name="T23" fmla="*/ 231 h 651"/>
                <a:gd name="T24" fmla="*/ 68 w 554"/>
                <a:gd name="T25" fmla="*/ 193 h 651"/>
                <a:gd name="T26" fmla="*/ 128 w 554"/>
                <a:gd name="T27" fmla="*/ 162 h 651"/>
                <a:gd name="T28" fmla="*/ 227 w 554"/>
                <a:gd name="T29" fmla="*/ 162 h 651"/>
                <a:gd name="T30" fmla="*/ 277 w 554"/>
                <a:gd name="T31" fmla="*/ 90 h 651"/>
                <a:gd name="T32" fmla="*/ 327 w 554"/>
                <a:gd name="T33" fmla="*/ 0 h 651"/>
                <a:gd name="T34" fmla="*/ 336 w 554"/>
                <a:gd name="T35" fmla="*/ 22 h 651"/>
                <a:gd name="T36" fmla="*/ 376 w 554"/>
                <a:gd name="T37" fmla="*/ 72 h 651"/>
                <a:gd name="T38" fmla="*/ 417 w 554"/>
                <a:gd name="T39" fmla="*/ 140 h 651"/>
                <a:gd name="T40" fmla="*/ 448 w 554"/>
                <a:gd name="T41" fmla="*/ 221 h 651"/>
                <a:gd name="T42" fmla="*/ 485 w 554"/>
                <a:gd name="T43" fmla="*/ 280 h 651"/>
                <a:gd name="T44" fmla="*/ 457 w 554"/>
                <a:gd name="T45" fmla="*/ 349 h 651"/>
                <a:gd name="T46" fmla="*/ 495 w 554"/>
                <a:gd name="T47" fmla="*/ 402 h 651"/>
                <a:gd name="T48" fmla="*/ 554 w 554"/>
                <a:gd name="T49" fmla="*/ 418 h 651"/>
                <a:gd name="T50" fmla="*/ 507 w 554"/>
                <a:gd name="T51" fmla="*/ 480 h 65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554"/>
                <a:gd name="T79" fmla="*/ 0 h 651"/>
                <a:gd name="T80" fmla="*/ 554 w 554"/>
                <a:gd name="T81" fmla="*/ 651 h 651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554" h="651">
                  <a:moveTo>
                    <a:pt x="507" y="480"/>
                  </a:moveTo>
                  <a:lnTo>
                    <a:pt x="547" y="499"/>
                  </a:lnTo>
                  <a:lnTo>
                    <a:pt x="526" y="561"/>
                  </a:lnTo>
                  <a:lnTo>
                    <a:pt x="466" y="601"/>
                  </a:lnTo>
                  <a:lnTo>
                    <a:pt x="405" y="582"/>
                  </a:lnTo>
                  <a:lnTo>
                    <a:pt x="346" y="651"/>
                  </a:lnTo>
                  <a:lnTo>
                    <a:pt x="256" y="629"/>
                  </a:lnTo>
                  <a:lnTo>
                    <a:pt x="218" y="520"/>
                  </a:lnTo>
                  <a:lnTo>
                    <a:pt x="158" y="411"/>
                  </a:lnTo>
                  <a:lnTo>
                    <a:pt x="30" y="390"/>
                  </a:lnTo>
                  <a:lnTo>
                    <a:pt x="9" y="311"/>
                  </a:lnTo>
                  <a:lnTo>
                    <a:pt x="0" y="231"/>
                  </a:lnTo>
                  <a:lnTo>
                    <a:pt x="68" y="193"/>
                  </a:lnTo>
                  <a:lnTo>
                    <a:pt x="128" y="162"/>
                  </a:lnTo>
                  <a:lnTo>
                    <a:pt x="227" y="162"/>
                  </a:lnTo>
                  <a:lnTo>
                    <a:pt x="277" y="90"/>
                  </a:lnTo>
                  <a:lnTo>
                    <a:pt x="327" y="0"/>
                  </a:lnTo>
                  <a:lnTo>
                    <a:pt x="336" y="22"/>
                  </a:lnTo>
                  <a:lnTo>
                    <a:pt x="376" y="72"/>
                  </a:lnTo>
                  <a:lnTo>
                    <a:pt x="417" y="140"/>
                  </a:lnTo>
                  <a:lnTo>
                    <a:pt x="448" y="221"/>
                  </a:lnTo>
                  <a:lnTo>
                    <a:pt x="485" y="280"/>
                  </a:lnTo>
                  <a:lnTo>
                    <a:pt x="457" y="349"/>
                  </a:lnTo>
                  <a:lnTo>
                    <a:pt x="495" y="402"/>
                  </a:lnTo>
                  <a:lnTo>
                    <a:pt x="554" y="418"/>
                  </a:lnTo>
                  <a:lnTo>
                    <a:pt x="507" y="480"/>
                  </a:ln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sz="2600" dirty="0"/>
            </a:p>
          </p:txBody>
        </p:sp>
        <p:sp>
          <p:nvSpPr>
            <p:cNvPr id="145" name="Freeform 36"/>
            <p:cNvSpPr>
              <a:spLocks/>
            </p:cNvSpPr>
            <p:nvPr/>
          </p:nvSpPr>
          <p:spPr bwMode="auto">
            <a:xfrm>
              <a:off x="560388" y="3219450"/>
              <a:ext cx="174625" cy="161925"/>
            </a:xfrm>
            <a:custGeom>
              <a:avLst/>
              <a:gdLst>
                <a:gd name="T0" fmla="*/ 230 w 439"/>
                <a:gd name="T1" fmla="*/ 368 h 409"/>
                <a:gd name="T2" fmla="*/ 119 w 439"/>
                <a:gd name="T3" fmla="*/ 409 h 409"/>
                <a:gd name="T4" fmla="*/ 28 w 439"/>
                <a:gd name="T5" fmla="*/ 349 h 409"/>
                <a:gd name="T6" fmla="*/ 0 w 439"/>
                <a:gd name="T7" fmla="*/ 228 h 409"/>
                <a:gd name="T8" fmla="*/ 50 w 439"/>
                <a:gd name="T9" fmla="*/ 207 h 409"/>
                <a:gd name="T10" fmla="*/ 119 w 439"/>
                <a:gd name="T11" fmla="*/ 138 h 409"/>
                <a:gd name="T12" fmla="*/ 168 w 439"/>
                <a:gd name="T13" fmla="*/ 69 h 409"/>
                <a:gd name="T14" fmla="*/ 178 w 439"/>
                <a:gd name="T15" fmla="*/ 0 h 409"/>
                <a:gd name="T16" fmla="*/ 237 w 439"/>
                <a:gd name="T17" fmla="*/ 19 h 409"/>
                <a:gd name="T18" fmla="*/ 299 w 439"/>
                <a:gd name="T19" fmla="*/ 48 h 409"/>
                <a:gd name="T20" fmla="*/ 417 w 439"/>
                <a:gd name="T21" fmla="*/ 41 h 409"/>
                <a:gd name="T22" fmla="*/ 439 w 439"/>
                <a:gd name="T23" fmla="*/ 121 h 409"/>
                <a:gd name="T24" fmla="*/ 439 w 439"/>
                <a:gd name="T25" fmla="*/ 219 h 409"/>
                <a:gd name="T26" fmla="*/ 379 w 439"/>
                <a:gd name="T27" fmla="*/ 250 h 409"/>
                <a:gd name="T28" fmla="*/ 311 w 439"/>
                <a:gd name="T29" fmla="*/ 288 h 409"/>
                <a:gd name="T30" fmla="*/ 230 w 439"/>
                <a:gd name="T31" fmla="*/ 368 h 40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439"/>
                <a:gd name="T49" fmla="*/ 0 h 409"/>
                <a:gd name="T50" fmla="*/ 439 w 439"/>
                <a:gd name="T51" fmla="*/ 409 h 409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439" h="409">
                  <a:moveTo>
                    <a:pt x="230" y="368"/>
                  </a:moveTo>
                  <a:lnTo>
                    <a:pt x="119" y="409"/>
                  </a:lnTo>
                  <a:lnTo>
                    <a:pt x="28" y="349"/>
                  </a:lnTo>
                  <a:lnTo>
                    <a:pt x="0" y="228"/>
                  </a:lnTo>
                  <a:lnTo>
                    <a:pt x="50" y="207"/>
                  </a:lnTo>
                  <a:lnTo>
                    <a:pt x="119" y="138"/>
                  </a:lnTo>
                  <a:lnTo>
                    <a:pt x="168" y="69"/>
                  </a:lnTo>
                  <a:lnTo>
                    <a:pt x="178" y="0"/>
                  </a:lnTo>
                  <a:lnTo>
                    <a:pt x="237" y="19"/>
                  </a:lnTo>
                  <a:lnTo>
                    <a:pt x="299" y="48"/>
                  </a:lnTo>
                  <a:lnTo>
                    <a:pt x="417" y="41"/>
                  </a:lnTo>
                  <a:lnTo>
                    <a:pt x="439" y="121"/>
                  </a:lnTo>
                  <a:lnTo>
                    <a:pt x="439" y="219"/>
                  </a:lnTo>
                  <a:lnTo>
                    <a:pt x="379" y="250"/>
                  </a:lnTo>
                  <a:lnTo>
                    <a:pt x="311" y="288"/>
                  </a:lnTo>
                  <a:lnTo>
                    <a:pt x="230" y="368"/>
                  </a:ln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sz="2600" dirty="0"/>
            </a:p>
          </p:txBody>
        </p:sp>
        <p:sp>
          <p:nvSpPr>
            <p:cNvPr id="146" name="Freeform 37"/>
            <p:cNvSpPr>
              <a:spLocks/>
            </p:cNvSpPr>
            <p:nvPr/>
          </p:nvSpPr>
          <p:spPr bwMode="auto">
            <a:xfrm>
              <a:off x="363538" y="3402013"/>
              <a:ext cx="204787" cy="153987"/>
            </a:xfrm>
            <a:custGeom>
              <a:avLst/>
              <a:gdLst>
                <a:gd name="T0" fmla="*/ 75 w 516"/>
                <a:gd name="T1" fmla="*/ 201 h 389"/>
                <a:gd name="T2" fmla="*/ 128 w 516"/>
                <a:gd name="T3" fmla="*/ 299 h 389"/>
                <a:gd name="T4" fmla="*/ 227 w 516"/>
                <a:gd name="T5" fmla="*/ 360 h 389"/>
                <a:gd name="T6" fmla="*/ 296 w 516"/>
                <a:gd name="T7" fmla="*/ 389 h 389"/>
                <a:gd name="T8" fmla="*/ 358 w 516"/>
                <a:gd name="T9" fmla="*/ 349 h 389"/>
                <a:gd name="T10" fmla="*/ 448 w 516"/>
                <a:gd name="T11" fmla="*/ 360 h 389"/>
                <a:gd name="T12" fmla="*/ 464 w 516"/>
                <a:gd name="T13" fmla="*/ 287 h 389"/>
                <a:gd name="T14" fmla="*/ 516 w 516"/>
                <a:gd name="T15" fmla="*/ 270 h 389"/>
                <a:gd name="T16" fmla="*/ 448 w 516"/>
                <a:gd name="T17" fmla="*/ 189 h 389"/>
                <a:gd name="T18" fmla="*/ 436 w 516"/>
                <a:gd name="T19" fmla="*/ 99 h 389"/>
                <a:gd name="T20" fmla="*/ 386 w 516"/>
                <a:gd name="T21" fmla="*/ 68 h 389"/>
                <a:gd name="T22" fmla="*/ 426 w 516"/>
                <a:gd name="T23" fmla="*/ 19 h 389"/>
                <a:gd name="T24" fmla="*/ 367 w 516"/>
                <a:gd name="T25" fmla="*/ 19 h 389"/>
                <a:gd name="T26" fmla="*/ 346 w 516"/>
                <a:gd name="T27" fmla="*/ 0 h 389"/>
                <a:gd name="T28" fmla="*/ 149 w 516"/>
                <a:gd name="T29" fmla="*/ 19 h 389"/>
                <a:gd name="T30" fmla="*/ 97 w 516"/>
                <a:gd name="T31" fmla="*/ 61 h 389"/>
                <a:gd name="T32" fmla="*/ 85 w 516"/>
                <a:gd name="T33" fmla="*/ 9 h 389"/>
                <a:gd name="T34" fmla="*/ 47 w 516"/>
                <a:gd name="T35" fmla="*/ 40 h 389"/>
                <a:gd name="T36" fmla="*/ 16 w 516"/>
                <a:gd name="T37" fmla="*/ 99 h 389"/>
                <a:gd name="T38" fmla="*/ 0 w 516"/>
                <a:gd name="T39" fmla="*/ 168 h 389"/>
                <a:gd name="T40" fmla="*/ 38 w 516"/>
                <a:gd name="T41" fmla="*/ 218 h 389"/>
                <a:gd name="T42" fmla="*/ 75 w 516"/>
                <a:gd name="T43" fmla="*/ 201 h 389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516"/>
                <a:gd name="T67" fmla="*/ 0 h 389"/>
                <a:gd name="T68" fmla="*/ 516 w 516"/>
                <a:gd name="T69" fmla="*/ 389 h 389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516" h="389">
                  <a:moveTo>
                    <a:pt x="75" y="201"/>
                  </a:moveTo>
                  <a:lnTo>
                    <a:pt x="128" y="299"/>
                  </a:lnTo>
                  <a:lnTo>
                    <a:pt x="227" y="360"/>
                  </a:lnTo>
                  <a:lnTo>
                    <a:pt x="296" y="389"/>
                  </a:lnTo>
                  <a:lnTo>
                    <a:pt x="358" y="349"/>
                  </a:lnTo>
                  <a:lnTo>
                    <a:pt x="448" y="360"/>
                  </a:lnTo>
                  <a:lnTo>
                    <a:pt x="464" y="287"/>
                  </a:lnTo>
                  <a:lnTo>
                    <a:pt x="516" y="270"/>
                  </a:lnTo>
                  <a:lnTo>
                    <a:pt x="448" y="189"/>
                  </a:lnTo>
                  <a:lnTo>
                    <a:pt x="436" y="99"/>
                  </a:lnTo>
                  <a:lnTo>
                    <a:pt x="386" y="68"/>
                  </a:lnTo>
                  <a:lnTo>
                    <a:pt x="426" y="19"/>
                  </a:lnTo>
                  <a:lnTo>
                    <a:pt x="367" y="19"/>
                  </a:lnTo>
                  <a:lnTo>
                    <a:pt x="346" y="0"/>
                  </a:lnTo>
                  <a:lnTo>
                    <a:pt x="149" y="19"/>
                  </a:lnTo>
                  <a:lnTo>
                    <a:pt x="97" y="61"/>
                  </a:lnTo>
                  <a:lnTo>
                    <a:pt x="85" y="9"/>
                  </a:lnTo>
                  <a:lnTo>
                    <a:pt x="47" y="40"/>
                  </a:lnTo>
                  <a:lnTo>
                    <a:pt x="16" y="99"/>
                  </a:lnTo>
                  <a:lnTo>
                    <a:pt x="0" y="168"/>
                  </a:lnTo>
                  <a:lnTo>
                    <a:pt x="38" y="218"/>
                  </a:lnTo>
                  <a:lnTo>
                    <a:pt x="75" y="201"/>
                  </a:ln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sz="2600" dirty="0"/>
            </a:p>
          </p:txBody>
        </p:sp>
        <p:sp>
          <p:nvSpPr>
            <p:cNvPr id="147" name="Freeform 38"/>
            <p:cNvSpPr>
              <a:spLocks/>
            </p:cNvSpPr>
            <p:nvPr/>
          </p:nvSpPr>
          <p:spPr bwMode="auto">
            <a:xfrm>
              <a:off x="509588" y="3333750"/>
              <a:ext cx="185737" cy="134938"/>
            </a:xfrm>
            <a:custGeom>
              <a:avLst/>
              <a:gdLst>
                <a:gd name="T0" fmla="*/ 166 w 469"/>
                <a:gd name="T1" fmla="*/ 308 h 339"/>
                <a:gd name="T2" fmla="*/ 239 w 469"/>
                <a:gd name="T3" fmla="*/ 339 h 339"/>
                <a:gd name="T4" fmla="*/ 230 w 469"/>
                <a:gd name="T5" fmla="*/ 292 h 339"/>
                <a:gd name="T6" fmla="*/ 299 w 469"/>
                <a:gd name="T7" fmla="*/ 292 h 339"/>
                <a:gd name="T8" fmla="*/ 358 w 469"/>
                <a:gd name="T9" fmla="*/ 239 h 339"/>
                <a:gd name="T10" fmla="*/ 379 w 469"/>
                <a:gd name="T11" fmla="*/ 180 h 339"/>
                <a:gd name="T12" fmla="*/ 469 w 469"/>
                <a:gd name="T13" fmla="*/ 159 h 339"/>
                <a:gd name="T14" fmla="*/ 448 w 469"/>
                <a:gd name="T15" fmla="*/ 80 h 339"/>
                <a:gd name="T16" fmla="*/ 439 w 469"/>
                <a:gd name="T17" fmla="*/ 0 h 339"/>
                <a:gd name="T18" fmla="*/ 358 w 469"/>
                <a:gd name="T19" fmla="*/ 80 h 339"/>
                <a:gd name="T20" fmla="*/ 247 w 469"/>
                <a:gd name="T21" fmla="*/ 121 h 339"/>
                <a:gd name="T22" fmla="*/ 156 w 469"/>
                <a:gd name="T23" fmla="*/ 61 h 339"/>
                <a:gd name="T24" fmla="*/ 119 w 469"/>
                <a:gd name="T25" fmla="*/ 68 h 339"/>
                <a:gd name="T26" fmla="*/ 81 w 469"/>
                <a:gd name="T27" fmla="*/ 121 h 339"/>
                <a:gd name="T28" fmla="*/ 0 w 469"/>
                <a:gd name="T29" fmla="*/ 190 h 339"/>
                <a:gd name="T30" fmla="*/ 59 w 469"/>
                <a:gd name="T31" fmla="*/ 190 h 339"/>
                <a:gd name="T32" fmla="*/ 19 w 469"/>
                <a:gd name="T33" fmla="*/ 239 h 339"/>
                <a:gd name="T34" fmla="*/ 69 w 469"/>
                <a:gd name="T35" fmla="*/ 270 h 339"/>
                <a:gd name="T36" fmla="*/ 166 w 469"/>
                <a:gd name="T37" fmla="*/ 308 h 33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69"/>
                <a:gd name="T58" fmla="*/ 0 h 339"/>
                <a:gd name="T59" fmla="*/ 469 w 469"/>
                <a:gd name="T60" fmla="*/ 339 h 33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69" h="339">
                  <a:moveTo>
                    <a:pt x="166" y="308"/>
                  </a:moveTo>
                  <a:lnTo>
                    <a:pt x="239" y="339"/>
                  </a:lnTo>
                  <a:lnTo>
                    <a:pt x="230" y="292"/>
                  </a:lnTo>
                  <a:lnTo>
                    <a:pt x="299" y="292"/>
                  </a:lnTo>
                  <a:lnTo>
                    <a:pt x="358" y="239"/>
                  </a:lnTo>
                  <a:lnTo>
                    <a:pt x="379" y="180"/>
                  </a:lnTo>
                  <a:lnTo>
                    <a:pt x="469" y="159"/>
                  </a:lnTo>
                  <a:lnTo>
                    <a:pt x="448" y="80"/>
                  </a:lnTo>
                  <a:lnTo>
                    <a:pt x="439" y="0"/>
                  </a:lnTo>
                  <a:lnTo>
                    <a:pt x="358" y="80"/>
                  </a:lnTo>
                  <a:lnTo>
                    <a:pt x="247" y="121"/>
                  </a:lnTo>
                  <a:lnTo>
                    <a:pt x="156" y="61"/>
                  </a:lnTo>
                  <a:lnTo>
                    <a:pt x="119" y="68"/>
                  </a:lnTo>
                  <a:lnTo>
                    <a:pt x="81" y="121"/>
                  </a:lnTo>
                  <a:lnTo>
                    <a:pt x="0" y="190"/>
                  </a:lnTo>
                  <a:lnTo>
                    <a:pt x="59" y="190"/>
                  </a:lnTo>
                  <a:lnTo>
                    <a:pt x="19" y="239"/>
                  </a:lnTo>
                  <a:lnTo>
                    <a:pt x="69" y="270"/>
                  </a:lnTo>
                  <a:lnTo>
                    <a:pt x="166" y="308"/>
                  </a:ln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sz="2600" dirty="0"/>
            </a:p>
          </p:txBody>
        </p:sp>
        <p:sp>
          <p:nvSpPr>
            <p:cNvPr id="148" name="Freeform 39"/>
            <p:cNvSpPr>
              <a:spLocks/>
            </p:cNvSpPr>
            <p:nvPr/>
          </p:nvSpPr>
          <p:spPr bwMode="auto">
            <a:xfrm>
              <a:off x="628650" y="3397250"/>
              <a:ext cx="192088" cy="161925"/>
            </a:xfrm>
            <a:custGeom>
              <a:avLst/>
              <a:gdLst>
                <a:gd name="T0" fmla="*/ 28 w 486"/>
                <a:gd name="T1" fmla="*/ 192 h 410"/>
                <a:gd name="T2" fmla="*/ 49 w 486"/>
                <a:gd name="T3" fmla="*/ 230 h 410"/>
                <a:gd name="T4" fmla="*/ 97 w 486"/>
                <a:gd name="T5" fmla="*/ 299 h 410"/>
                <a:gd name="T6" fmla="*/ 140 w 486"/>
                <a:gd name="T7" fmla="*/ 332 h 410"/>
                <a:gd name="T8" fmla="*/ 158 w 486"/>
                <a:gd name="T9" fmla="*/ 380 h 410"/>
                <a:gd name="T10" fmla="*/ 239 w 486"/>
                <a:gd name="T11" fmla="*/ 389 h 410"/>
                <a:gd name="T12" fmla="*/ 329 w 486"/>
                <a:gd name="T13" fmla="*/ 410 h 410"/>
                <a:gd name="T14" fmla="*/ 398 w 486"/>
                <a:gd name="T15" fmla="*/ 380 h 410"/>
                <a:gd name="T16" fmla="*/ 388 w 486"/>
                <a:gd name="T17" fmla="*/ 299 h 410"/>
                <a:gd name="T18" fmla="*/ 457 w 486"/>
                <a:gd name="T19" fmla="*/ 299 h 410"/>
                <a:gd name="T20" fmla="*/ 486 w 486"/>
                <a:gd name="T21" fmla="*/ 261 h 410"/>
                <a:gd name="T22" fmla="*/ 396 w 486"/>
                <a:gd name="T23" fmla="*/ 239 h 410"/>
                <a:gd name="T24" fmla="*/ 358 w 486"/>
                <a:gd name="T25" fmla="*/ 130 h 410"/>
                <a:gd name="T26" fmla="*/ 298 w 486"/>
                <a:gd name="T27" fmla="*/ 21 h 410"/>
                <a:gd name="T28" fmla="*/ 170 w 486"/>
                <a:gd name="T29" fmla="*/ 0 h 410"/>
                <a:gd name="T30" fmla="*/ 80 w 486"/>
                <a:gd name="T31" fmla="*/ 21 h 410"/>
                <a:gd name="T32" fmla="*/ 59 w 486"/>
                <a:gd name="T33" fmla="*/ 80 h 410"/>
                <a:gd name="T34" fmla="*/ 0 w 486"/>
                <a:gd name="T35" fmla="*/ 133 h 410"/>
                <a:gd name="T36" fmla="*/ 28 w 486"/>
                <a:gd name="T37" fmla="*/ 192 h 41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86"/>
                <a:gd name="T58" fmla="*/ 0 h 410"/>
                <a:gd name="T59" fmla="*/ 486 w 486"/>
                <a:gd name="T60" fmla="*/ 410 h 41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86" h="410">
                  <a:moveTo>
                    <a:pt x="28" y="192"/>
                  </a:moveTo>
                  <a:lnTo>
                    <a:pt x="49" y="230"/>
                  </a:lnTo>
                  <a:lnTo>
                    <a:pt x="97" y="299"/>
                  </a:lnTo>
                  <a:lnTo>
                    <a:pt x="140" y="332"/>
                  </a:lnTo>
                  <a:lnTo>
                    <a:pt x="158" y="380"/>
                  </a:lnTo>
                  <a:lnTo>
                    <a:pt x="239" y="389"/>
                  </a:lnTo>
                  <a:lnTo>
                    <a:pt x="329" y="410"/>
                  </a:lnTo>
                  <a:lnTo>
                    <a:pt x="398" y="380"/>
                  </a:lnTo>
                  <a:lnTo>
                    <a:pt x="388" y="299"/>
                  </a:lnTo>
                  <a:lnTo>
                    <a:pt x="457" y="299"/>
                  </a:lnTo>
                  <a:lnTo>
                    <a:pt x="486" y="261"/>
                  </a:lnTo>
                  <a:lnTo>
                    <a:pt x="396" y="239"/>
                  </a:lnTo>
                  <a:lnTo>
                    <a:pt x="358" y="130"/>
                  </a:lnTo>
                  <a:lnTo>
                    <a:pt x="298" y="21"/>
                  </a:lnTo>
                  <a:lnTo>
                    <a:pt x="170" y="0"/>
                  </a:lnTo>
                  <a:lnTo>
                    <a:pt x="80" y="21"/>
                  </a:lnTo>
                  <a:lnTo>
                    <a:pt x="59" y="80"/>
                  </a:lnTo>
                  <a:lnTo>
                    <a:pt x="0" y="133"/>
                  </a:lnTo>
                  <a:lnTo>
                    <a:pt x="28" y="192"/>
                  </a:ln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sz="2600" dirty="0"/>
            </a:p>
          </p:txBody>
        </p:sp>
        <p:sp>
          <p:nvSpPr>
            <p:cNvPr id="149" name="Freeform 40"/>
            <p:cNvSpPr>
              <a:spLocks/>
            </p:cNvSpPr>
            <p:nvPr/>
          </p:nvSpPr>
          <p:spPr bwMode="auto">
            <a:xfrm>
              <a:off x="504825" y="3571875"/>
              <a:ext cx="195263" cy="139700"/>
            </a:xfrm>
            <a:custGeom>
              <a:avLst/>
              <a:gdLst>
                <a:gd name="T0" fmla="*/ 99 w 488"/>
                <a:gd name="T1" fmla="*/ 202 h 351"/>
                <a:gd name="T2" fmla="*/ 189 w 488"/>
                <a:gd name="T3" fmla="*/ 271 h 351"/>
                <a:gd name="T4" fmla="*/ 208 w 488"/>
                <a:gd name="T5" fmla="*/ 313 h 351"/>
                <a:gd name="T6" fmla="*/ 258 w 488"/>
                <a:gd name="T7" fmla="*/ 313 h 351"/>
                <a:gd name="T8" fmla="*/ 308 w 488"/>
                <a:gd name="T9" fmla="*/ 330 h 351"/>
                <a:gd name="T10" fmla="*/ 488 w 488"/>
                <a:gd name="T11" fmla="*/ 351 h 351"/>
                <a:gd name="T12" fmla="*/ 436 w 488"/>
                <a:gd name="T13" fmla="*/ 280 h 351"/>
                <a:gd name="T14" fmla="*/ 398 w 488"/>
                <a:gd name="T15" fmla="*/ 230 h 351"/>
                <a:gd name="T16" fmla="*/ 426 w 488"/>
                <a:gd name="T17" fmla="*/ 121 h 351"/>
                <a:gd name="T18" fmla="*/ 329 w 488"/>
                <a:gd name="T19" fmla="*/ 52 h 351"/>
                <a:gd name="T20" fmla="*/ 308 w 488"/>
                <a:gd name="T21" fmla="*/ 0 h 351"/>
                <a:gd name="T22" fmla="*/ 196 w 488"/>
                <a:gd name="T23" fmla="*/ 21 h 351"/>
                <a:gd name="T24" fmla="*/ 158 w 488"/>
                <a:gd name="T25" fmla="*/ 102 h 351"/>
                <a:gd name="T26" fmla="*/ 128 w 488"/>
                <a:gd name="T27" fmla="*/ 40 h 351"/>
                <a:gd name="T28" fmla="*/ 90 w 488"/>
                <a:gd name="T29" fmla="*/ 62 h 351"/>
                <a:gd name="T30" fmla="*/ 0 w 488"/>
                <a:gd name="T31" fmla="*/ 192 h 351"/>
                <a:gd name="T32" fmla="*/ 99 w 488"/>
                <a:gd name="T33" fmla="*/ 202 h 35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88"/>
                <a:gd name="T52" fmla="*/ 0 h 351"/>
                <a:gd name="T53" fmla="*/ 488 w 488"/>
                <a:gd name="T54" fmla="*/ 351 h 351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88" h="351">
                  <a:moveTo>
                    <a:pt x="99" y="202"/>
                  </a:moveTo>
                  <a:lnTo>
                    <a:pt x="189" y="271"/>
                  </a:lnTo>
                  <a:lnTo>
                    <a:pt x="208" y="313"/>
                  </a:lnTo>
                  <a:lnTo>
                    <a:pt x="258" y="313"/>
                  </a:lnTo>
                  <a:lnTo>
                    <a:pt x="308" y="330"/>
                  </a:lnTo>
                  <a:lnTo>
                    <a:pt x="488" y="351"/>
                  </a:lnTo>
                  <a:lnTo>
                    <a:pt x="436" y="280"/>
                  </a:lnTo>
                  <a:lnTo>
                    <a:pt x="398" y="230"/>
                  </a:lnTo>
                  <a:lnTo>
                    <a:pt x="426" y="121"/>
                  </a:lnTo>
                  <a:lnTo>
                    <a:pt x="329" y="52"/>
                  </a:lnTo>
                  <a:lnTo>
                    <a:pt x="308" y="0"/>
                  </a:lnTo>
                  <a:lnTo>
                    <a:pt x="196" y="21"/>
                  </a:lnTo>
                  <a:lnTo>
                    <a:pt x="158" y="102"/>
                  </a:lnTo>
                  <a:lnTo>
                    <a:pt x="128" y="40"/>
                  </a:lnTo>
                  <a:lnTo>
                    <a:pt x="90" y="62"/>
                  </a:lnTo>
                  <a:lnTo>
                    <a:pt x="0" y="192"/>
                  </a:lnTo>
                  <a:lnTo>
                    <a:pt x="99" y="202"/>
                  </a:ln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sz="2600" dirty="0"/>
            </a:p>
          </p:txBody>
        </p:sp>
        <p:sp>
          <p:nvSpPr>
            <p:cNvPr id="150" name="Freeform 41"/>
            <p:cNvSpPr>
              <a:spLocks/>
            </p:cNvSpPr>
            <p:nvPr/>
          </p:nvSpPr>
          <p:spPr bwMode="auto">
            <a:xfrm>
              <a:off x="628650" y="3548063"/>
              <a:ext cx="239713" cy="163512"/>
            </a:xfrm>
            <a:custGeom>
              <a:avLst/>
              <a:gdLst>
                <a:gd name="T0" fmla="*/ 249 w 606"/>
                <a:gd name="T1" fmla="*/ 358 h 410"/>
                <a:gd name="T2" fmla="*/ 350 w 606"/>
                <a:gd name="T3" fmla="*/ 311 h 410"/>
                <a:gd name="T4" fmla="*/ 448 w 606"/>
                <a:gd name="T5" fmla="*/ 280 h 410"/>
                <a:gd name="T6" fmla="*/ 478 w 606"/>
                <a:gd name="T7" fmla="*/ 299 h 410"/>
                <a:gd name="T8" fmla="*/ 507 w 606"/>
                <a:gd name="T9" fmla="*/ 251 h 410"/>
                <a:gd name="T10" fmla="*/ 538 w 606"/>
                <a:gd name="T11" fmla="*/ 180 h 410"/>
                <a:gd name="T12" fmla="*/ 606 w 606"/>
                <a:gd name="T13" fmla="*/ 118 h 410"/>
                <a:gd name="T14" fmla="*/ 516 w 606"/>
                <a:gd name="T15" fmla="*/ 80 h 410"/>
                <a:gd name="T16" fmla="*/ 448 w 606"/>
                <a:gd name="T17" fmla="*/ 37 h 410"/>
                <a:gd name="T18" fmla="*/ 436 w 606"/>
                <a:gd name="T19" fmla="*/ 49 h 410"/>
                <a:gd name="T20" fmla="*/ 379 w 606"/>
                <a:gd name="T21" fmla="*/ 59 h 410"/>
                <a:gd name="T22" fmla="*/ 329 w 606"/>
                <a:gd name="T23" fmla="*/ 30 h 410"/>
                <a:gd name="T24" fmla="*/ 239 w 606"/>
                <a:gd name="T25" fmla="*/ 9 h 410"/>
                <a:gd name="T26" fmla="*/ 158 w 606"/>
                <a:gd name="T27" fmla="*/ 0 h 410"/>
                <a:gd name="T28" fmla="*/ 80 w 606"/>
                <a:gd name="T29" fmla="*/ 0 h 410"/>
                <a:gd name="T30" fmla="*/ 0 w 606"/>
                <a:gd name="T31" fmla="*/ 59 h 410"/>
                <a:gd name="T32" fmla="*/ 21 w 606"/>
                <a:gd name="T33" fmla="*/ 111 h 410"/>
                <a:gd name="T34" fmla="*/ 118 w 606"/>
                <a:gd name="T35" fmla="*/ 180 h 410"/>
                <a:gd name="T36" fmla="*/ 90 w 606"/>
                <a:gd name="T37" fmla="*/ 289 h 410"/>
                <a:gd name="T38" fmla="*/ 128 w 606"/>
                <a:gd name="T39" fmla="*/ 339 h 410"/>
                <a:gd name="T40" fmla="*/ 180 w 606"/>
                <a:gd name="T41" fmla="*/ 410 h 410"/>
                <a:gd name="T42" fmla="*/ 249 w 606"/>
                <a:gd name="T43" fmla="*/ 358 h 41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606"/>
                <a:gd name="T67" fmla="*/ 0 h 410"/>
                <a:gd name="T68" fmla="*/ 606 w 606"/>
                <a:gd name="T69" fmla="*/ 410 h 410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606" h="410">
                  <a:moveTo>
                    <a:pt x="249" y="358"/>
                  </a:moveTo>
                  <a:lnTo>
                    <a:pt x="350" y="311"/>
                  </a:lnTo>
                  <a:lnTo>
                    <a:pt x="448" y="280"/>
                  </a:lnTo>
                  <a:lnTo>
                    <a:pt x="478" y="299"/>
                  </a:lnTo>
                  <a:lnTo>
                    <a:pt x="507" y="251"/>
                  </a:lnTo>
                  <a:lnTo>
                    <a:pt x="538" y="180"/>
                  </a:lnTo>
                  <a:lnTo>
                    <a:pt x="606" y="118"/>
                  </a:lnTo>
                  <a:lnTo>
                    <a:pt x="516" y="80"/>
                  </a:lnTo>
                  <a:lnTo>
                    <a:pt x="448" y="37"/>
                  </a:lnTo>
                  <a:lnTo>
                    <a:pt x="436" y="49"/>
                  </a:lnTo>
                  <a:lnTo>
                    <a:pt x="379" y="59"/>
                  </a:lnTo>
                  <a:lnTo>
                    <a:pt x="329" y="30"/>
                  </a:lnTo>
                  <a:lnTo>
                    <a:pt x="239" y="9"/>
                  </a:lnTo>
                  <a:lnTo>
                    <a:pt x="158" y="0"/>
                  </a:lnTo>
                  <a:lnTo>
                    <a:pt x="80" y="0"/>
                  </a:lnTo>
                  <a:lnTo>
                    <a:pt x="0" y="59"/>
                  </a:lnTo>
                  <a:lnTo>
                    <a:pt x="21" y="111"/>
                  </a:lnTo>
                  <a:lnTo>
                    <a:pt x="118" y="180"/>
                  </a:lnTo>
                  <a:lnTo>
                    <a:pt x="90" y="289"/>
                  </a:lnTo>
                  <a:lnTo>
                    <a:pt x="128" y="339"/>
                  </a:lnTo>
                  <a:lnTo>
                    <a:pt x="180" y="410"/>
                  </a:lnTo>
                  <a:lnTo>
                    <a:pt x="249" y="358"/>
                  </a:ln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sz="2600" dirty="0"/>
            </a:p>
          </p:txBody>
        </p:sp>
        <p:sp>
          <p:nvSpPr>
            <p:cNvPr id="151" name="Freeform 42"/>
            <p:cNvSpPr>
              <a:spLocks/>
            </p:cNvSpPr>
            <p:nvPr/>
          </p:nvSpPr>
          <p:spPr bwMode="auto">
            <a:xfrm>
              <a:off x="628650" y="3659188"/>
              <a:ext cx="212725" cy="111125"/>
            </a:xfrm>
            <a:custGeom>
              <a:avLst/>
              <a:gdLst>
                <a:gd name="T0" fmla="*/ 59 w 538"/>
                <a:gd name="T1" fmla="*/ 199 h 280"/>
                <a:gd name="T2" fmla="*/ 121 w 538"/>
                <a:gd name="T3" fmla="*/ 249 h 280"/>
                <a:gd name="T4" fmla="*/ 196 w 538"/>
                <a:gd name="T5" fmla="*/ 220 h 280"/>
                <a:gd name="T6" fmla="*/ 289 w 538"/>
                <a:gd name="T7" fmla="*/ 280 h 280"/>
                <a:gd name="T8" fmla="*/ 478 w 538"/>
                <a:gd name="T9" fmla="*/ 218 h 280"/>
                <a:gd name="T10" fmla="*/ 538 w 538"/>
                <a:gd name="T11" fmla="*/ 249 h 280"/>
                <a:gd name="T12" fmla="*/ 500 w 538"/>
                <a:gd name="T13" fmla="*/ 149 h 280"/>
                <a:gd name="T14" fmla="*/ 516 w 538"/>
                <a:gd name="T15" fmla="*/ 50 h 280"/>
                <a:gd name="T16" fmla="*/ 478 w 538"/>
                <a:gd name="T17" fmla="*/ 19 h 280"/>
                <a:gd name="T18" fmla="*/ 448 w 538"/>
                <a:gd name="T19" fmla="*/ 0 h 280"/>
                <a:gd name="T20" fmla="*/ 350 w 538"/>
                <a:gd name="T21" fmla="*/ 31 h 280"/>
                <a:gd name="T22" fmla="*/ 249 w 538"/>
                <a:gd name="T23" fmla="*/ 78 h 280"/>
                <a:gd name="T24" fmla="*/ 180 w 538"/>
                <a:gd name="T25" fmla="*/ 130 h 280"/>
                <a:gd name="T26" fmla="*/ 0 w 538"/>
                <a:gd name="T27" fmla="*/ 109 h 280"/>
                <a:gd name="T28" fmla="*/ 59 w 538"/>
                <a:gd name="T29" fmla="*/ 199 h 28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38"/>
                <a:gd name="T46" fmla="*/ 0 h 280"/>
                <a:gd name="T47" fmla="*/ 538 w 538"/>
                <a:gd name="T48" fmla="*/ 280 h 28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38" h="280">
                  <a:moveTo>
                    <a:pt x="59" y="199"/>
                  </a:moveTo>
                  <a:lnTo>
                    <a:pt x="121" y="249"/>
                  </a:lnTo>
                  <a:lnTo>
                    <a:pt x="196" y="220"/>
                  </a:lnTo>
                  <a:lnTo>
                    <a:pt x="289" y="280"/>
                  </a:lnTo>
                  <a:lnTo>
                    <a:pt x="478" y="218"/>
                  </a:lnTo>
                  <a:lnTo>
                    <a:pt x="538" y="249"/>
                  </a:lnTo>
                  <a:lnTo>
                    <a:pt x="500" y="149"/>
                  </a:lnTo>
                  <a:lnTo>
                    <a:pt x="516" y="50"/>
                  </a:lnTo>
                  <a:lnTo>
                    <a:pt x="478" y="19"/>
                  </a:lnTo>
                  <a:lnTo>
                    <a:pt x="448" y="0"/>
                  </a:lnTo>
                  <a:lnTo>
                    <a:pt x="350" y="31"/>
                  </a:lnTo>
                  <a:lnTo>
                    <a:pt x="249" y="78"/>
                  </a:lnTo>
                  <a:lnTo>
                    <a:pt x="180" y="130"/>
                  </a:lnTo>
                  <a:lnTo>
                    <a:pt x="0" y="109"/>
                  </a:lnTo>
                  <a:lnTo>
                    <a:pt x="59" y="199"/>
                  </a:ln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sz="2600" dirty="0"/>
            </a:p>
          </p:txBody>
        </p:sp>
        <p:sp>
          <p:nvSpPr>
            <p:cNvPr id="152" name="Freeform 43"/>
            <p:cNvSpPr>
              <a:spLocks/>
            </p:cNvSpPr>
            <p:nvPr/>
          </p:nvSpPr>
          <p:spPr bwMode="auto">
            <a:xfrm>
              <a:off x="882650" y="3341688"/>
              <a:ext cx="230188" cy="222250"/>
            </a:xfrm>
            <a:custGeom>
              <a:avLst/>
              <a:gdLst>
                <a:gd name="T0" fmla="*/ 576 w 576"/>
                <a:gd name="T1" fmla="*/ 97 h 558"/>
                <a:gd name="T2" fmla="*/ 441 w 576"/>
                <a:gd name="T3" fmla="*/ 97 h 558"/>
                <a:gd name="T4" fmla="*/ 365 w 576"/>
                <a:gd name="T5" fmla="*/ 116 h 558"/>
                <a:gd name="T6" fmla="*/ 287 w 576"/>
                <a:gd name="T7" fmla="*/ 97 h 558"/>
                <a:gd name="T8" fmla="*/ 277 w 576"/>
                <a:gd name="T9" fmla="*/ 7 h 558"/>
                <a:gd name="T10" fmla="*/ 275 w 576"/>
                <a:gd name="T11" fmla="*/ 0 h 558"/>
                <a:gd name="T12" fmla="*/ 270 w 576"/>
                <a:gd name="T13" fmla="*/ 7 h 558"/>
                <a:gd name="T14" fmla="*/ 232 w 576"/>
                <a:gd name="T15" fmla="*/ 97 h 558"/>
                <a:gd name="T16" fmla="*/ 258 w 576"/>
                <a:gd name="T17" fmla="*/ 150 h 558"/>
                <a:gd name="T18" fmla="*/ 232 w 576"/>
                <a:gd name="T19" fmla="*/ 195 h 558"/>
                <a:gd name="T20" fmla="*/ 166 w 576"/>
                <a:gd name="T21" fmla="*/ 145 h 558"/>
                <a:gd name="T22" fmla="*/ 164 w 576"/>
                <a:gd name="T23" fmla="*/ 142 h 558"/>
                <a:gd name="T24" fmla="*/ 161 w 576"/>
                <a:gd name="T25" fmla="*/ 145 h 558"/>
                <a:gd name="T26" fmla="*/ 133 w 576"/>
                <a:gd name="T27" fmla="*/ 185 h 558"/>
                <a:gd name="T28" fmla="*/ 52 w 576"/>
                <a:gd name="T29" fmla="*/ 164 h 558"/>
                <a:gd name="T30" fmla="*/ 52 w 576"/>
                <a:gd name="T31" fmla="*/ 166 h 558"/>
                <a:gd name="T32" fmla="*/ 2 w 576"/>
                <a:gd name="T33" fmla="*/ 228 h 558"/>
                <a:gd name="T34" fmla="*/ 0 w 576"/>
                <a:gd name="T35" fmla="*/ 230 h 558"/>
                <a:gd name="T36" fmla="*/ 2 w 576"/>
                <a:gd name="T37" fmla="*/ 230 h 558"/>
                <a:gd name="T38" fmla="*/ 40 w 576"/>
                <a:gd name="T39" fmla="*/ 252 h 558"/>
                <a:gd name="T40" fmla="*/ 24 w 576"/>
                <a:gd name="T41" fmla="*/ 309 h 558"/>
                <a:gd name="T42" fmla="*/ 21 w 576"/>
                <a:gd name="T43" fmla="*/ 309 h 558"/>
                <a:gd name="T44" fmla="*/ 24 w 576"/>
                <a:gd name="T45" fmla="*/ 311 h 558"/>
                <a:gd name="T46" fmla="*/ 62 w 576"/>
                <a:gd name="T47" fmla="*/ 332 h 558"/>
                <a:gd name="T48" fmla="*/ 66 w 576"/>
                <a:gd name="T49" fmla="*/ 332 h 558"/>
                <a:gd name="T50" fmla="*/ 114 w 576"/>
                <a:gd name="T51" fmla="*/ 339 h 558"/>
                <a:gd name="T52" fmla="*/ 116 w 576"/>
                <a:gd name="T53" fmla="*/ 339 h 558"/>
                <a:gd name="T54" fmla="*/ 183 w 576"/>
                <a:gd name="T55" fmla="*/ 332 h 558"/>
                <a:gd name="T56" fmla="*/ 263 w 576"/>
                <a:gd name="T57" fmla="*/ 380 h 558"/>
                <a:gd name="T58" fmla="*/ 311 w 576"/>
                <a:gd name="T59" fmla="*/ 449 h 558"/>
                <a:gd name="T60" fmla="*/ 273 w 576"/>
                <a:gd name="T61" fmla="*/ 496 h 558"/>
                <a:gd name="T62" fmla="*/ 273 w 576"/>
                <a:gd name="T63" fmla="*/ 499 h 558"/>
                <a:gd name="T64" fmla="*/ 322 w 576"/>
                <a:gd name="T65" fmla="*/ 558 h 558"/>
                <a:gd name="T66" fmla="*/ 325 w 576"/>
                <a:gd name="T67" fmla="*/ 558 h 558"/>
                <a:gd name="T68" fmla="*/ 415 w 576"/>
                <a:gd name="T69" fmla="*/ 489 h 558"/>
                <a:gd name="T70" fmla="*/ 474 w 576"/>
                <a:gd name="T71" fmla="*/ 418 h 558"/>
                <a:gd name="T72" fmla="*/ 543 w 576"/>
                <a:gd name="T73" fmla="*/ 328 h 558"/>
                <a:gd name="T74" fmla="*/ 555 w 576"/>
                <a:gd name="T75" fmla="*/ 256 h 558"/>
                <a:gd name="T76" fmla="*/ 517 w 576"/>
                <a:gd name="T77" fmla="*/ 209 h 558"/>
                <a:gd name="T78" fmla="*/ 574 w 576"/>
                <a:gd name="T79" fmla="*/ 97 h 558"/>
                <a:gd name="T80" fmla="*/ 576 w 576"/>
                <a:gd name="T81" fmla="*/ 97 h 55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576"/>
                <a:gd name="T124" fmla="*/ 0 h 558"/>
                <a:gd name="T125" fmla="*/ 576 w 576"/>
                <a:gd name="T126" fmla="*/ 558 h 55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576" h="558">
                  <a:moveTo>
                    <a:pt x="576" y="97"/>
                  </a:moveTo>
                  <a:lnTo>
                    <a:pt x="441" y="97"/>
                  </a:lnTo>
                  <a:lnTo>
                    <a:pt x="365" y="116"/>
                  </a:lnTo>
                  <a:lnTo>
                    <a:pt x="287" y="97"/>
                  </a:lnTo>
                  <a:lnTo>
                    <a:pt x="277" y="7"/>
                  </a:lnTo>
                  <a:lnTo>
                    <a:pt x="275" y="0"/>
                  </a:lnTo>
                  <a:lnTo>
                    <a:pt x="270" y="7"/>
                  </a:lnTo>
                  <a:lnTo>
                    <a:pt x="232" y="97"/>
                  </a:lnTo>
                  <a:lnTo>
                    <a:pt x="258" y="150"/>
                  </a:lnTo>
                  <a:lnTo>
                    <a:pt x="232" y="195"/>
                  </a:lnTo>
                  <a:lnTo>
                    <a:pt x="166" y="145"/>
                  </a:lnTo>
                  <a:lnTo>
                    <a:pt x="164" y="142"/>
                  </a:lnTo>
                  <a:lnTo>
                    <a:pt x="161" y="145"/>
                  </a:lnTo>
                  <a:lnTo>
                    <a:pt x="133" y="185"/>
                  </a:lnTo>
                  <a:lnTo>
                    <a:pt x="52" y="164"/>
                  </a:lnTo>
                  <a:lnTo>
                    <a:pt x="52" y="166"/>
                  </a:lnTo>
                  <a:lnTo>
                    <a:pt x="2" y="228"/>
                  </a:lnTo>
                  <a:lnTo>
                    <a:pt x="0" y="230"/>
                  </a:lnTo>
                  <a:lnTo>
                    <a:pt x="2" y="230"/>
                  </a:lnTo>
                  <a:lnTo>
                    <a:pt x="40" y="252"/>
                  </a:lnTo>
                  <a:lnTo>
                    <a:pt x="24" y="309"/>
                  </a:lnTo>
                  <a:lnTo>
                    <a:pt x="21" y="309"/>
                  </a:lnTo>
                  <a:lnTo>
                    <a:pt x="24" y="311"/>
                  </a:lnTo>
                  <a:lnTo>
                    <a:pt x="62" y="332"/>
                  </a:lnTo>
                  <a:lnTo>
                    <a:pt x="66" y="332"/>
                  </a:lnTo>
                  <a:lnTo>
                    <a:pt x="114" y="339"/>
                  </a:lnTo>
                  <a:lnTo>
                    <a:pt x="116" y="339"/>
                  </a:lnTo>
                  <a:lnTo>
                    <a:pt x="183" y="332"/>
                  </a:lnTo>
                  <a:lnTo>
                    <a:pt x="263" y="380"/>
                  </a:lnTo>
                  <a:lnTo>
                    <a:pt x="311" y="449"/>
                  </a:lnTo>
                  <a:lnTo>
                    <a:pt x="273" y="496"/>
                  </a:lnTo>
                  <a:lnTo>
                    <a:pt x="273" y="499"/>
                  </a:lnTo>
                  <a:lnTo>
                    <a:pt x="322" y="558"/>
                  </a:lnTo>
                  <a:lnTo>
                    <a:pt x="325" y="558"/>
                  </a:lnTo>
                  <a:lnTo>
                    <a:pt x="415" y="489"/>
                  </a:lnTo>
                  <a:lnTo>
                    <a:pt x="474" y="418"/>
                  </a:lnTo>
                  <a:lnTo>
                    <a:pt x="543" y="328"/>
                  </a:lnTo>
                  <a:lnTo>
                    <a:pt x="555" y="256"/>
                  </a:lnTo>
                  <a:lnTo>
                    <a:pt x="517" y="209"/>
                  </a:lnTo>
                  <a:lnTo>
                    <a:pt x="574" y="97"/>
                  </a:lnTo>
                  <a:lnTo>
                    <a:pt x="576" y="97"/>
                  </a:ln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sz="2600" dirty="0"/>
            </a:p>
          </p:txBody>
        </p:sp>
        <p:sp>
          <p:nvSpPr>
            <p:cNvPr id="153" name="Freeform 44"/>
            <p:cNvSpPr>
              <a:spLocks/>
            </p:cNvSpPr>
            <p:nvPr/>
          </p:nvSpPr>
          <p:spPr bwMode="auto">
            <a:xfrm>
              <a:off x="449263" y="3441700"/>
              <a:ext cx="241300" cy="238125"/>
            </a:xfrm>
            <a:custGeom>
              <a:avLst/>
              <a:gdLst>
                <a:gd name="T0" fmla="*/ 59 w 606"/>
                <a:gd name="T1" fmla="*/ 599 h 599"/>
                <a:gd name="T2" fmla="*/ 78 w 606"/>
                <a:gd name="T3" fmla="*/ 499 h 599"/>
                <a:gd name="T4" fmla="*/ 140 w 606"/>
                <a:gd name="T5" fmla="*/ 520 h 599"/>
                <a:gd name="T6" fmla="*/ 149 w 606"/>
                <a:gd name="T7" fmla="*/ 508 h 599"/>
                <a:gd name="T8" fmla="*/ 230 w 606"/>
                <a:gd name="T9" fmla="*/ 390 h 599"/>
                <a:gd name="T10" fmla="*/ 268 w 606"/>
                <a:gd name="T11" fmla="*/ 368 h 599"/>
                <a:gd name="T12" fmla="*/ 298 w 606"/>
                <a:gd name="T13" fmla="*/ 430 h 599"/>
                <a:gd name="T14" fmla="*/ 336 w 606"/>
                <a:gd name="T15" fmla="*/ 349 h 599"/>
                <a:gd name="T16" fmla="*/ 448 w 606"/>
                <a:gd name="T17" fmla="*/ 328 h 599"/>
                <a:gd name="T18" fmla="*/ 528 w 606"/>
                <a:gd name="T19" fmla="*/ 269 h 599"/>
                <a:gd name="T20" fmla="*/ 606 w 606"/>
                <a:gd name="T21" fmla="*/ 269 h 599"/>
                <a:gd name="T22" fmla="*/ 588 w 606"/>
                <a:gd name="T23" fmla="*/ 221 h 599"/>
                <a:gd name="T24" fmla="*/ 545 w 606"/>
                <a:gd name="T25" fmla="*/ 188 h 599"/>
                <a:gd name="T26" fmla="*/ 497 w 606"/>
                <a:gd name="T27" fmla="*/ 119 h 599"/>
                <a:gd name="T28" fmla="*/ 476 w 606"/>
                <a:gd name="T29" fmla="*/ 81 h 599"/>
                <a:gd name="T30" fmla="*/ 448 w 606"/>
                <a:gd name="T31" fmla="*/ 22 h 599"/>
                <a:gd name="T32" fmla="*/ 379 w 606"/>
                <a:gd name="T33" fmla="*/ 22 h 599"/>
                <a:gd name="T34" fmla="*/ 388 w 606"/>
                <a:gd name="T35" fmla="*/ 69 h 599"/>
                <a:gd name="T36" fmla="*/ 315 w 606"/>
                <a:gd name="T37" fmla="*/ 38 h 599"/>
                <a:gd name="T38" fmla="*/ 218 w 606"/>
                <a:gd name="T39" fmla="*/ 0 h 599"/>
                <a:gd name="T40" fmla="*/ 230 w 606"/>
                <a:gd name="T41" fmla="*/ 90 h 599"/>
                <a:gd name="T42" fmla="*/ 298 w 606"/>
                <a:gd name="T43" fmla="*/ 171 h 599"/>
                <a:gd name="T44" fmla="*/ 246 w 606"/>
                <a:gd name="T45" fmla="*/ 188 h 599"/>
                <a:gd name="T46" fmla="*/ 230 w 606"/>
                <a:gd name="T47" fmla="*/ 261 h 599"/>
                <a:gd name="T48" fmla="*/ 140 w 606"/>
                <a:gd name="T49" fmla="*/ 250 h 599"/>
                <a:gd name="T50" fmla="*/ 78 w 606"/>
                <a:gd name="T51" fmla="*/ 290 h 599"/>
                <a:gd name="T52" fmla="*/ 21 w 606"/>
                <a:gd name="T53" fmla="*/ 349 h 599"/>
                <a:gd name="T54" fmla="*/ 59 w 606"/>
                <a:gd name="T55" fmla="*/ 449 h 599"/>
                <a:gd name="T56" fmla="*/ 0 w 606"/>
                <a:gd name="T57" fmla="*/ 530 h 599"/>
                <a:gd name="T58" fmla="*/ 9 w 606"/>
                <a:gd name="T59" fmla="*/ 589 h 599"/>
                <a:gd name="T60" fmla="*/ 59 w 606"/>
                <a:gd name="T61" fmla="*/ 599 h 599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606"/>
                <a:gd name="T94" fmla="*/ 0 h 599"/>
                <a:gd name="T95" fmla="*/ 606 w 606"/>
                <a:gd name="T96" fmla="*/ 599 h 599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606" h="599">
                  <a:moveTo>
                    <a:pt x="59" y="599"/>
                  </a:moveTo>
                  <a:lnTo>
                    <a:pt x="78" y="499"/>
                  </a:lnTo>
                  <a:lnTo>
                    <a:pt x="140" y="520"/>
                  </a:lnTo>
                  <a:lnTo>
                    <a:pt x="149" y="508"/>
                  </a:lnTo>
                  <a:lnTo>
                    <a:pt x="230" y="390"/>
                  </a:lnTo>
                  <a:lnTo>
                    <a:pt x="268" y="368"/>
                  </a:lnTo>
                  <a:lnTo>
                    <a:pt x="298" y="430"/>
                  </a:lnTo>
                  <a:lnTo>
                    <a:pt x="336" y="349"/>
                  </a:lnTo>
                  <a:lnTo>
                    <a:pt x="448" y="328"/>
                  </a:lnTo>
                  <a:lnTo>
                    <a:pt x="528" y="269"/>
                  </a:lnTo>
                  <a:lnTo>
                    <a:pt x="606" y="269"/>
                  </a:lnTo>
                  <a:lnTo>
                    <a:pt x="588" y="221"/>
                  </a:lnTo>
                  <a:lnTo>
                    <a:pt x="545" y="188"/>
                  </a:lnTo>
                  <a:lnTo>
                    <a:pt x="497" y="119"/>
                  </a:lnTo>
                  <a:lnTo>
                    <a:pt x="476" y="81"/>
                  </a:lnTo>
                  <a:lnTo>
                    <a:pt x="448" y="22"/>
                  </a:lnTo>
                  <a:lnTo>
                    <a:pt x="379" y="22"/>
                  </a:lnTo>
                  <a:lnTo>
                    <a:pt x="388" y="69"/>
                  </a:lnTo>
                  <a:lnTo>
                    <a:pt x="315" y="38"/>
                  </a:lnTo>
                  <a:lnTo>
                    <a:pt x="218" y="0"/>
                  </a:lnTo>
                  <a:lnTo>
                    <a:pt x="230" y="90"/>
                  </a:lnTo>
                  <a:lnTo>
                    <a:pt x="298" y="171"/>
                  </a:lnTo>
                  <a:lnTo>
                    <a:pt x="246" y="188"/>
                  </a:lnTo>
                  <a:lnTo>
                    <a:pt x="230" y="261"/>
                  </a:lnTo>
                  <a:lnTo>
                    <a:pt x="140" y="250"/>
                  </a:lnTo>
                  <a:lnTo>
                    <a:pt x="78" y="290"/>
                  </a:lnTo>
                  <a:lnTo>
                    <a:pt x="21" y="349"/>
                  </a:lnTo>
                  <a:lnTo>
                    <a:pt x="59" y="449"/>
                  </a:lnTo>
                  <a:lnTo>
                    <a:pt x="0" y="530"/>
                  </a:lnTo>
                  <a:lnTo>
                    <a:pt x="9" y="589"/>
                  </a:lnTo>
                  <a:lnTo>
                    <a:pt x="59" y="599"/>
                  </a:ln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sz="2600" dirty="0"/>
            </a:p>
          </p:txBody>
        </p:sp>
        <p:sp>
          <p:nvSpPr>
            <p:cNvPr id="154" name="Freeform 45"/>
            <p:cNvSpPr>
              <a:spLocks/>
            </p:cNvSpPr>
            <p:nvPr/>
          </p:nvSpPr>
          <p:spPr bwMode="auto">
            <a:xfrm>
              <a:off x="327025" y="3481388"/>
              <a:ext cx="153988" cy="193675"/>
            </a:xfrm>
            <a:custGeom>
              <a:avLst/>
              <a:gdLst>
                <a:gd name="T0" fmla="*/ 78 w 386"/>
                <a:gd name="T1" fmla="*/ 406 h 487"/>
                <a:gd name="T2" fmla="*/ 99 w 386"/>
                <a:gd name="T3" fmla="*/ 480 h 487"/>
                <a:gd name="T4" fmla="*/ 218 w 386"/>
                <a:gd name="T5" fmla="*/ 480 h 487"/>
                <a:gd name="T6" fmla="*/ 317 w 386"/>
                <a:gd name="T7" fmla="*/ 487 h 487"/>
                <a:gd name="T8" fmla="*/ 308 w 386"/>
                <a:gd name="T9" fmla="*/ 428 h 487"/>
                <a:gd name="T10" fmla="*/ 367 w 386"/>
                <a:gd name="T11" fmla="*/ 347 h 487"/>
                <a:gd name="T12" fmla="*/ 329 w 386"/>
                <a:gd name="T13" fmla="*/ 247 h 487"/>
                <a:gd name="T14" fmla="*/ 386 w 386"/>
                <a:gd name="T15" fmla="*/ 188 h 487"/>
                <a:gd name="T16" fmla="*/ 317 w 386"/>
                <a:gd name="T17" fmla="*/ 159 h 487"/>
                <a:gd name="T18" fmla="*/ 218 w 386"/>
                <a:gd name="T19" fmla="*/ 98 h 487"/>
                <a:gd name="T20" fmla="*/ 165 w 386"/>
                <a:gd name="T21" fmla="*/ 0 h 487"/>
                <a:gd name="T22" fmla="*/ 128 w 386"/>
                <a:gd name="T23" fmla="*/ 17 h 487"/>
                <a:gd name="T24" fmla="*/ 149 w 386"/>
                <a:gd name="T25" fmla="*/ 69 h 487"/>
                <a:gd name="T26" fmla="*/ 158 w 386"/>
                <a:gd name="T27" fmla="*/ 176 h 487"/>
                <a:gd name="T28" fmla="*/ 78 w 386"/>
                <a:gd name="T29" fmla="*/ 250 h 487"/>
                <a:gd name="T30" fmla="*/ 0 w 386"/>
                <a:gd name="T31" fmla="*/ 387 h 487"/>
                <a:gd name="T32" fmla="*/ 78 w 386"/>
                <a:gd name="T33" fmla="*/ 406 h 48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386"/>
                <a:gd name="T52" fmla="*/ 0 h 487"/>
                <a:gd name="T53" fmla="*/ 386 w 386"/>
                <a:gd name="T54" fmla="*/ 487 h 48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386" h="487">
                  <a:moveTo>
                    <a:pt x="78" y="406"/>
                  </a:moveTo>
                  <a:lnTo>
                    <a:pt x="99" y="480"/>
                  </a:lnTo>
                  <a:lnTo>
                    <a:pt x="218" y="480"/>
                  </a:lnTo>
                  <a:lnTo>
                    <a:pt x="317" y="487"/>
                  </a:lnTo>
                  <a:lnTo>
                    <a:pt x="308" y="428"/>
                  </a:lnTo>
                  <a:lnTo>
                    <a:pt x="367" y="347"/>
                  </a:lnTo>
                  <a:lnTo>
                    <a:pt x="329" y="247"/>
                  </a:lnTo>
                  <a:lnTo>
                    <a:pt x="386" y="188"/>
                  </a:lnTo>
                  <a:lnTo>
                    <a:pt x="317" y="159"/>
                  </a:lnTo>
                  <a:lnTo>
                    <a:pt x="218" y="98"/>
                  </a:lnTo>
                  <a:lnTo>
                    <a:pt x="165" y="0"/>
                  </a:lnTo>
                  <a:lnTo>
                    <a:pt x="128" y="17"/>
                  </a:lnTo>
                  <a:lnTo>
                    <a:pt x="149" y="69"/>
                  </a:lnTo>
                  <a:lnTo>
                    <a:pt x="158" y="176"/>
                  </a:lnTo>
                  <a:lnTo>
                    <a:pt x="78" y="250"/>
                  </a:lnTo>
                  <a:lnTo>
                    <a:pt x="0" y="387"/>
                  </a:lnTo>
                  <a:lnTo>
                    <a:pt x="78" y="406"/>
                  </a:ln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sz="2600" dirty="0"/>
            </a:p>
          </p:txBody>
        </p:sp>
      </p:grpSp>
    </p:spTree>
    <p:extLst>
      <p:ext uri="{BB962C8B-B14F-4D97-AF65-F5344CB8AC3E}">
        <p14:creationId xmlns:p14="http://schemas.microsoft.com/office/powerpoint/2010/main" val="2395121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dirty="0" smtClean="0"/>
              <a:t>Sommaire</a:t>
            </a:r>
            <a:endParaRPr lang="fr-FR" dirty="0"/>
          </a:p>
        </p:txBody>
      </p:sp>
      <p:sp>
        <p:nvSpPr>
          <p:cNvPr id="7" name="Arrondir un rectangle avec un coin diagonal 6"/>
          <p:cNvSpPr/>
          <p:nvPr/>
        </p:nvSpPr>
        <p:spPr>
          <a:xfrm>
            <a:off x="2889592" y="2779685"/>
            <a:ext cx="8412626" cy="1118637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ECECEC"/>
          </a:solidFill>
          <a:ln w="127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32400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 smtClean="0">
                <a:solidFill>
                  <a:srgbClr val="01386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Etat des lieux</a:t>
            </a:r>
            <a:endParaRPr kumimoji="0" lang="fr-FR" sz="2400" b="1" i="0" u="none" strike="noStrike" kern="0" cap="none" spc="0" normalizeH="0" baseline="0" noProof="0" dirty="0" smtClean="0">
              <a:ln>
                <a:noFill/>
              </a:ln>
              <a:solidFill>
                <a:srgbClr val="01386E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Arrondir un rectangle avec un coin diagonal 7"/>
          <p:cNvSpPr/>
          <p:nvPr/>
        </p:nvSpPr>
        <p:spPr>
          <a:xfrm>
            <a:off x="2501754" y="4755919"/>
            <a:ext cx="8412626" cy="1118637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ECECEC"/>
          </a:solidFill>
          <a:ln w="127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32400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2400" b="1" kern="0" dirty="0" smtClean="0">
                <a:solidFill>
                  <a:srgbClr val="01386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Réalisations structurantes des précédents PRS</a:t>
            </a:r>
            <a:endParaRPr lang="fr-FR" sz="2400" b="1" kern="0" dirty="0">
              <a:solidFill>
                <a:srgbClr val="01386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Arrondir un rectangle avec un coin diagonal 8"/>
          <p:cNvSpPr/>
          <p:nvPr/>
        </p:nvSpPr>
        <p:spPr>
          <a:xfrm>
            <a:off x="2061222" y="6732153"/>
            <a:ext cx="8412626" cy="1118637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ECECEC"/>
          </a:solidFill>
          <a:ln w="127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32400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defRPr/>
            </a:pPr>
            <a:r>
              <a:rPr lang="fr-FR" sz="2400" b="1" kern="0" dirty="0">
                <a:solidFill>
                  <a:srgbClr val="01386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Consolidation du diagnostic</a:t>
            </a:r>
          </a:p>
        </p:txBody>
      </p:sp>
      <p:sp>
        <p:nvSpPr>
          <p:cNvPr id="12" name="Ellipse 11"/>
          <p:cNvSpPr/>
          <p:nvPr/>
        </p:nvSpPr>
        <p:spPr>
          <a:xfrm>
            <a:off x="2214880" y="2881780"/>
            <a:ext cx="1095920" cy="914448"/>
          </a:xfrm>
          <a:prstGeom prst="ellipse">
            <a:avLst/>
          </a:prstGeom>
          <a:solidFill>
            <a:srgbClr val="01386E"/>
          </a:solidFill>
          <a:ln w="88900" cap="flat" cmpd="sng" algn="ctr">
            <a:solidFill>
              <a:srgbClr val="ECECE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0" cap="none" spc="0" normalizeH="0" baseline="0" noProof="0" dirty="0" smtClean="0">
                <a:ln w="12700"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14" name="Ellipse 13"/>
          <p:cNvSpPr/>
          <p:nvPr/>
        </p:nvSpPr>
        <p:spPr>
          <a:xfrm>
            <a:off x="1716046" y="4838825"/>
            <a:ext cx="1095920" cy="914448"/>
          </a:xfrm>
          <a:prstGeom prst="ellipse">
            <a:avLst/>
          </a:prstGeom>
          <a:solidFill>
            <a:srgbClr val="01386E"/>
          </a:solidFill>
          <a:ln w="88900" cap="flat" cmpd="sng" algn="ctr">
            <a:solidFill>
              <a:srgbClr val="ECECEC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fr-FR" sz="3200" b="1" kern="0" dirty="0" smtClean="0">
                <a:ln w="12700">
                  <a:noFill/>
                </a:ln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3200" b="1" kern="0" dirty="0">
              <a:ln w="12700">
                <a:noFill/>
              </a:ln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Ellipse 18"/>
          <p:cNvSpPr/>
          <p:nvPr/>
        </p:nvSpPr>
        <p:spPr>
          <a:xfrm>
            <a:off x="1217211" y="6795870"/>
            <a:ext cx="1095920" cy="914448"/>
          </a:xfrm>
          <a:prstGeom prst="ellipse">
            <a:avLst/>
          </a:prstGeom>
          <a:solidFill>
            <a:srgbClr val="01386E"/>
          </a:solidFill>
          <a:ln w="28575" cap="flat" cmpd="sng" algn="ctr">
            <a:solidFill>
              <a:schemeClr val="bg1">
                <a:lumMod val="85000"/>
              </a:scheme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/>
            <a:r>
              <a:rPr lang="fr-FR" sz="3200" b="1" kern="0" dirty="0" smtClean="0">
                <a:ln w="12700">
                  <a:noFill/>
                </a:ln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3200" b="1" kern="0" dirty="0">
              <a:ln w="12700">
                <a:noFill/>
              </a:ln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Document de travail - Mai 2017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1024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fr-FR" sz="3600" dirty="0" smtClean="0"/>
              <a:t>1. Etat des lieux </a:t>
            </a:r>
            <a:endParaRPr lang="fr-FR" sz="3600" dirty="0"/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>
          <a:xfrm>
            <a:off x="612136" y="2288828"/>
            <a:ext cx="12273283" cy="2868786"/>
          </a:xfrm>
          <a:solidFill>
            <a:schemeClr val="bg1">
              <a:lumMod val="95000"/>
            </a:schemeClr>
          </a:solidFill>
        </p:spPr>
        <p:txBody>
          <a:bodyPr>
            <a:noAutofit/>
          </a:bodyPr>
          <a:lstStyle/>
          <a:p>
            <a:pPr lvl="1" algn="just"/>
            <a:endParaRPr lang="fr-FR" sz="2000" dirty="0" smtClean="0"/>
          </a:p>
          <a:p>
            <a:pPr lvl="1" algn="just">
              <a:buFont typeface="Calibri" panose="020F0502020204030204" pitchFamily="34" charset="0"/>
              <a:buChar char="‐"/>
            </a:pPr>
            <a:endParaRPr lang="fr-FR" sz="2000" b="1" dirty="0" smtClean="0"/>
          </a:p>
          <a:p>
            <a:pPr lvl="1" algn="just">
              <a:buFont typeface="Calibri" panose="020F0502020204030204" pitchFamily="34" charset="0"/>
              <a:buChar char="‐"/>
            </a:pPr>
            <a:endParaRPr lang="fr-FR" sz="2000" b="1" dirty="0"/>
          </a:p>
          <a:p>
            <a:pPr marL="660380" lvl="1" indent="0" algn="just">
              <a:buNone/>
            </a:pPr>
            <a:endParaRPr lang="fr-FR" sz="2000" b="1" dirty="0" smtClean="0"/>
          </a:p>
        </p:txBody>
      </p:sp>
      <p:sp>
        <p:nvSpPr>
          <p:cNvPr id="2" name="Rectangle 1"/>
          <p:cNvSpPr/>
          <p:nvPr/>
        </p:nvSpPr>
        <p:spPr>
          <a:xfrm>
            <a:off x="612137" y="1737360"/>
            <a:ext cx="5750564" cy="472440"/>
          </a:xfrm>
          <a:prstGeom prst="rect">
            <a:avLst/>
          </a:prstGeom>
          <a:solidFill>
            <a:srgbClr val="90C946"/>
          </a:solidFill>
          <a:ln>
            <a:solidFill>
              <a:srgbClr val="90C9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/>
              <a:t>Les principales caractéristiques de la région</a:t>
            </a:r>
            <a:endParaRPr lang="fr-FR" sz="2400" dirty="0"/>
          </a:p>
        </p:txBody>
      </p:sp>
      <p:sp>
        <p:nvSpPr>
          <p:cNvPr id="3" name="Rectangle 2"/>
          <p:cNvSpPr/>
          <p:nvPr/>
        </p:nvSpPr>
        <p:spPr>
          <a:xfrm>
            <a:off x="612136" y="6182648"/>
            <a:ext cx="12273283" cy="31700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Le </a:t>
            </a:r>
            <a:r>
              <a:rPr lang="fr-FR" sz="2000" b="1" dirty="0" smtClean="0">
                <a:solidFill>
                  <a:srgbClr val="01386E"/>
                </a:solidFill>
              </a:rPr>
              <a:t>volet santé mentale de la loi du 26 janvier 2016 </a:t>
            </a:r>
            <a:r>
              <a:rPr lang="fr-FR" dirty="0" smtClean="0"/>
              <a:t>implique de fortes évolutions sur l</a:t>
            </a:r>
            <a:r>
              <a:rPr lang="fr-FR" sz="2000" b="1" dirty="0" smtClean="0">
                <a:solidFill>
                  <a:srgbClr val="01386E"/>
                </a:solidFill>
              </a:rPr>
              <a:t>’organisation territoriale de la politique de santé mentale</a:t>
            </a:r>
            <a:r>
              <a:rPr lang="fr-FR" dirty="0" smtClean="0"/>
              <a:t> : </a:t>
            </a:r>
          </a:p>
          <a:p>
            <a:pPr marL="742950" lvl="1" indent="-285750">
              <a:buFontTx/>
              <a:buChar char="-"/>
            </a:pPr>
            <a:r>
              <a:rPr lang="fr-FR" dirty="0" smtClean="0"/>
              <a:t>De nouvelles dynamiques de territoires et le renforcement des coopération avec les </a:t>
            </a:r>
            <a:r>
              <a:rPr lang="fr-FR" sz="2000" b="1" dirty="0" smtClean="0">
                <a:solidFill>
                  <a:srgbClr val="01386E"/>
                </a:solidFill>
              </a:rPr>
              <a:t>diagnostics et projets territoriaux partagés en santé mentale et surtout les contrats </a:t>
            </a:r>
            <a:r>
              <a:rPr lang="fr-FR" sz="2000" b="1" dirty="0" err="1" smtClean="0">
                <a:solidFill>
                  <a:srgbClr val="01386E"/>
                </a:solidFill>
              </a:rPr>
              <a:t>terrioriaux</a:t>
            </a:r>
            <a:r>
              <a:rPr lang="fr-FR" sz="2000" b="1" dirty="0" smtClean="0">
                <a:solidFill>
                  <a:srgbClr val="01386E"/>
                </a:solidFill>
              </a:rPr>
              <a:t> de santé mentale</a:t>
            </a:r>
            <a:r>
              <a:rPr lang="fr-FR" dirty="0" smtClean="0"/>
              <a:t>, </a:t>
            </a:r>
          </a:p>
          <a:p>
            <a:pPr marL="742950" lvl="1" indent="-285750">
              <a:buFontTx/>
              <a:buChar char="-"/>
            </a:pPr>
            <a:r>
              <a:rPr lang="fr-FR" dirty="0" smtClean="0"/>
              <a:t>Le développement fort des </a:t>
            </a:r>
            <a:r>
              <a:rPr lang="fr-FR" sz="2000" b="1" dirty="0" smtClean="0">
                <a:solidFill>
                  <a:srgbClr val="01386E"/>
                </a:solidFill>
              </a:rPr>
              <a:t>Conseils locaux de Santé Mentale</a:t>
            </a:r>
            <a:r>
              <a:rPr lang="fr-FR" dirty="0" smtClean="0"/>
              <a:t>, avec la nécessité de créer une coordination en lien avec les communes et les préfectures</a:t>
            </a:r>
          </a:p>
          <a:p>
            <a:pPr marL="742950" lvl="1" indent="-285750">
              <a:buFontTx/>
              <a:buChar char="-"/>
            </a:pPr>
            <a:r>
              <a:rPr lang="fr-FR" dirty="0" smtClean="0"/>
              <a:t>La mise en œuvre des </a:t>
            </a:r>
            <a:r>
              <a:rPr lang="fr-FR" sz="2000" b="1" dirty="0" smtClean="0">
                <a:solidFill>
                  <a:srgbClr val="01386E"/>
                </a:solidFill>
              </a:rPr>
              <a:t>Communautés Psychiatriques de Territoire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P</a:t>
            </a:r>
            <a:r>
              <a:rPr lang="fr-FR" dirty="0" smtClean="0"/>
              <a:t>ar ailleurs, quatre instructions ministérielles ont été publiées sur la </a:t>
            </a:r>
            <a:r>
              <a:rPr lang="fr-FR" sz="2000" b="1" dirty="0" smtClean="0">
                <a:solidFill>
                  <a:srgbClr val="01386E"/>
                </a:solidFill>
              </a:rPr>
              <a:t>prévention de la radicalisation</a:t>
            </a:r>
            <a:endParaRPr lang="fr-FR" b="1" dirty="0" smtClean="0">
              <a:solidFill>
                <a:srgbClr val="01386E"/>
              </a:solidFill>
            </a:endParaRPr>
          </a:p>
          <a:p>
            <a:endParaRPr lang="fr-FR" sz="2400" b="1" dirty="0">
              <a:solidFill>
                <a:srgbClr val="01386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12137" y="5535786"/>
            <a:ext cx="5750564" cy="472440"/>
          </a:xfrm>
          <a:prstGeom prst="rect">
            <a:avLst/>
          </a:prstGeom>
          <a:solidFill>
            <a:srgbClr val="90C946"/>
          </a:solidFill>
          <a:ln>
            <a:solidFill>
              <a:srgbClr val="90C9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/>
              <a:t>Les évolutions récentes du cadre législatif</a:t>
            </a:r>
            <a:endParaRPr lang="fr-FR" sz="2400" dirty="0"/>
          </a:p>
        </p:txBody>
      </p:sp>
      <p:sp>
        <p:nvSpPr>
          <p:cNvPr id="4" name="ZoneTexte 3"/>
          <p:cNvSpPr txBox="1"/>
          <p:nvPr/>
        </p:nvSpPr>
        <p:spPr>
          <a:xfrm>
            <a:off x="716280" y="2667000"/>
            <a:ext cx="1203198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Une </a:t>
            </a:r>
            <a:r>
              <a:rPr lang="fr-FR" sz="2000" b="1" dirty="0">
                <a:solidFill>
                  <a:srgbClr val="01386E"/>
                </a:solidFill>
              </a:rPr>
              <a:t>sur-incidence des ALD pour affections psychiatrique </a:t>
            </a:r>
            <a:r>
              <a:rPr lang="fr-FR" dirty="0"/>
              <a:t>chez les hommes comme chez les femmes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En termes d’addiction, des </a:t>
            </a:r>
            <a:r>
              <a:rPr lang="fr-FR" sz="2000" b="1" dirty="0">
                <a:solidFill>
                  <a:srgbClr val="01386E"/>
                </a:solidFill>
              </a:rPr>
              <a:t>« usages réguliers » supérieurs à la moyenne </a:t>
            </a:r>
            <a:r>
              <a:rPr lang="fr-FR" dirty="0" smtClean="0"/>
              <a:t>métropolitaine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Les suicides sont la </a:t>
            </a:r>
            <a:r>
              <a:rPr lang="fr-FR" sz="2000" b="1" dirty="0" smtClean="0">
                <a:solidFill>
                  <a:srgbClr val="01386E"/>
                </a:solidFill>
              </a:rPr>
              <a:t>deuxième cause de mortalité prématurée évitable </a:t>
            </a:r>
            <a:r>
              <a:rPr lang="fr-FR" dirty="0" smtClean="0"/>
              <a:t>: 21% des décès évitables avant 65 ans en Occitanie (principalement dans l’Aude et l’Aveyron)</a:t>
            </a: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Aggravation de l’environnement  </a:t>
            </a:r>
            <a:r>
              <a:rPr lang="fr-FR" sz="2000" b="1" dirty="0" smtClean="0">
                <a:solidFill>
                  <a:srgbClr val="01386E"/>
                </a:solidFill>
              </a:rPr>
              <a:t>socio-économique </a:t>
            </a:r>
            <a:r>
              <a:rPr lang="fr-FR" dirty="0" smtClean="0"/>
              <a:t>(évolution </a:t>
            </a:r>
            <a:r>
              <a:rPr lang="fr-FR" dirty="0"/>
              <a:t>démographique, précarité, addictions) </a:t>
            </a:r>
            <a:r>
              <a:rPr lang="fr-FR" dirty="0" smtClean="0"/>
              <a:t> =&gt; augmentation de la demande de soins et adaptation de l’offre</a:t>
            </a: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Sur le plan </a:t>
            </a:r>
            <a:r>
              <a:rPr lang="fr-FR" sz="2000" b="1" dirty="0" smtClean="0">
                <a:solidFill>
                  <a:srgbClr val="01386E"/>
                </a:solidFill>
              </a:rPr>
              <a:t>démographique </a:t>
            </a:r>
            <a:r>
              <a:rPr lang="fr-FR" dirty="0" smtClean="0"/>
              <a:t>: </a:t>
            </a:r>
            <a:r>
              <a:rPr lang="fr-FR" sz="2000" b="1" dirty="0" smtClean="0">
                <a:solidFill>
                  <a:srgbClr val="01386E"/>
                </a:solidFill>
              </a:rPr>
              <a:t>baisse des effectifs </a:t>
            </a:r>
            <a:r>
              <a:rPr lang="fr-FR" dirty="0" smtClean="0"/>
              <a:t>jusqu’en 2020 avec certains territoires déjà en grandes difficultés de recrutement. Des difficulté particulières de pourvoi des postes de psychiatre dans les ESMS 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Document de travail - Mai 2017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9287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/>
          <p:cNvSpPr txBox="1"/>
          <p:nvPr/>
        </p:nvSpPr>
        <p:spPr>
          <a:xfrm>
            <a:off x="-82455" y="6673973"/>
            <a:ext cx="1461465" cy="119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 smtClea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72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-70430" y="8125104"/>
            <a:ext cx="1437414" cy="119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 smtClean="0">
                <a:solidFill>
                  <a:srgbClr val="90C94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7200" b="1" dirty="0">
              <a:solidFill>
                <a:srgbClr val="90C94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1379013" y="8019290"/>
            <a:ext cx="5198019" cy="126139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b="1" kern="0" dirty="0" smtClean="0">
                <a:solidFill>
                  <a:schemeClr val="tx1"/>
                </a:solidFill>
              </a:rPr>
              <a:t>Dispositifs </a:t>
            </a:r>
            <a:r>
              <a:rPr lang="fr-FR" b="1" kern="0" dirty="0">
                <a:solidFill>
                  <a:schemeClr val="tx1"/>
                </a:solidFill>
              </a:rPr>
              <a:t>transversaux </a:t>
            </a:r>
            <a:endParaRPr lang="fr-FR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4" name="Groupe 33"/>
          <p:cNvGrpSpPr/>
          <p:nvPr/>
        </p:nvGrpSpPr>
        <p:grpSpPr>
          <a:xfrm>
            <a:off x="-82455" y="4389700"/>
            <a:ext cx="6659486" cy="1728066"/>
            <a:chOff x="-2380" y="1694473"/>
            <a:chExt cx="5139515" cy="1222780"/>
          </a:xfrm>
        </p:grpSpPr>
        <p:sp>
          <p:nvSpPr>
            <p:cNvPr id="35" name="ZoneTexte 34"/>
            <p:cNvSpPr txBox="1"/>
            <p:nvPr/>
          </p:nvSpPr>
          <p:spPr>
            <a:xfrm>
              <a:off x="-2380" y="1694473"/>
              <a:ext cx="1127898" cy="1200329"/>
            </a:xfrm>
            <a:prstGeom prst="rect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7200" b="1" dirty="0" smtClean="0">
                  <a:solidFill>
                    <a:srgbClr val="00568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7200" b="1" dirty="0">
                <a:solidFill>
                  <a:srgbClr val="005682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1125518" y="1713331"/>
              <a:ext cx="4011617" cy="120392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fr-FR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9" name="Rectangle 38"/>
          <p:cNvSpPr/>
          <p:nvPr/>
        </p:nvSpPr>
        <p:spPr>
          <a:xfrm>
            <a:off x="1379013" y="6360666"/>
            <a:ext cx="5198022" cy="14028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b="1" kern="0" dirty="0">
                <a:solidFill>
                  <a:schemeClr val="tx1"/>
                </a:solidFill>
              </a:rPr>
              <a:t>Approche </a:t>
            </a:r>
            <a:r>
              <a:rPr lang="fr-FR" b="1" kern="0" dirty="0" smtClean="0">
                <a:solidFill>
                  <a:schemeClr val="tx1"/>
                </a:solidFill>
              </a:rPr>
              <a:t>populationnelle</a:t>
            </a:r>
            <a:endParaRPr lang="fr-FR" b="1" kern="0" dirty="0">
              <a:solidFill>
                <a:schemeClr val="tx1"/>
              </a:solidFill>
            </a:endParaRPr>
          </a:p>
        </p:txBody>
      </p:sp>
      <p:grpSp>
        <p:nvGrpSpPr>
          <p:cNvPr id="40" name="Groupe 39"/>
          <p:cNvGrpSpPr/>
          <p:nvPr/>
        </p:nvGrpSpPr>
        <p:grpSpPr>
          <a:xfrm>
            <a:off x="-106507" y="2945129"/>
            <a:ext cx="6592880" cy="1222966"/>
            <a:chOff x="67585" y="231019"/>
            <a:chExt cx="4824843" cy="1222966"/>
          </a:xfrm>
        </p:grpSpPr>
        <p:sp>
          <p:nvSpPr>
            <p:cNvPr id="41" name="ZoneTexte 40"/>
            <p:cNvSpPr txBox="1"/>
            <p:nvPr/>
          </p:nvSpPr>
          <p:spPr>
            <a:xfrm>
              <a:off x="67585" y="253656"/>
              <a:ext cx="100319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7200" b="1" dirty="0" smtClean="0">
                  <a:solidFill>
                    <a:srgbClr val="01386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7200" b="1" dirty="0">
                <a:solidFill>
                  <a:srgbClr val="01386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1137124" y="231019"/>
              <a:ext cx="3755304" cy="120392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fr-FR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43" name="Rectangle 42"/>
          <p:cNvSpPr/>
          <p:nvPr/>
        </p:nvSpPr>
        <p:spPr>
          <a:xfrm>
            <a:off x="566840" y="2168939"/>
            <a:ext cx="6010192" cy="4515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</a:rPr>
              <a:t>Priorités stratégiques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7302301" y="2945129"/>
            <a:ext cx="5636460" cy="120392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5250"/>
            <a:r>
              <a:rPr lang="fr-FR" i="1" dirty="0" smtClean="0">
                <a:solidFill>
                  <a:srgbClr val="01386E"/>
                </a:solidFill>
              </a:rPr>
              <a:t>Améliorer le </a:t>
            </a:r>
            <a:r>
              <a:rPr lang="fr-FR" b="1" i="1" dirty="0" smtClean="0">
                <a:solidFill>
                  <a:srgbClr val="01386E"/>
                </a:solidFill>
              </a:rPr>
              <a:t>dépistage précoce</a:t>
            </a:r>
          </a:p>
          <a:p>
            <a:pPr marL="95250"/>
            <a:r>
              <a:rPr lang="fr-FR" i="1" dirty="0" smtClean="0">
                <a:solidFill>
                  <a:srgbClr val="01386E"/>
                </a:solidFill>
              </a:rPr>
              <a:t>Améliorer le </a:t>
            </a:r>
            <a:r>
              <a:rPr lang="fr-FR" b="1" i="1" dirty="0" smtClean="0">
                <a:solidFill>
                  <a:srgbClr val="01386E"/>
                </a:solidFill>
              </a:rPr>
              <a:t>repérage par la formation </a:t>
            </a:r>
            <a:r>
              <a:rPr lang="fr-FR" i="1" dirty="0" smtClean="0">
                <a:solidFill>
                  <a:srgbClr val="01386E"/>
                </a:solidFill>
              </a:rPr>
              <a:t>des PS et autres </a:t>
            </a:r>
            <a:r>
              <a:rPr lang="fr-FR" b="1" i="1" dirty="0" smtClean="0">
                <a:solidFill>
                  <a:srgbClr val="01386E"/>
                </a:solidFill>
              </a:rPr>
              <a:t>intervenants non psychiatres</a:t>
            </a:r>
          </a:p>
          <a:p>
            <a:pPr marL="95250"/>
            <a:r>
              <a:rPr lang="fr-FR" i="1" dirty="0" smtClean="0">
                <a:solidFill>
                  <a:srgbClr val="01386E"/>
                </a:solidFill>
              </a:rPr>
              <a:t>Eviter les</a:t>
            </a:r>
            <a:r>
              <a:rPr lang="fr-FR" b="1" i="1" dirty="0" smtClean="0">
                <a:solidFill>
                  <a:srgbClr val="01386E"/>
                </a:solidFill>
              </a:rPr>
              <a:t> ruptures </a:t>
            </a:r>
            <a:r>
              <a:rPr lang="fr-FR" i="1" dirty="0" smtClean="0">
                <a:solidFill>
                  <a:srgbClr val="01386E"/>
                </a:solidFill>
              </a:rPr>
              <a:t>de prises en charge</a:t>
            </a:r>
            <a:endParaRPr lang="fr-FR" i="1" dirty="0">
              <a:solidFill>
                <a:srgbClr val="01386E"/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7294186" y="6372046"/>
            <a:ext cx="5652689" cy="140284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i="1" dirty="0">
                <a:solidFill>
                  <a:schemeClr val="tx1"/>
                </a:solidFill>
              </a:rPr>
              <a:t>Définir les </a:t>
            </a:r>
            <a:r>
              <a:rPr lang="fr-FR" b="1" i="1" dirty="0">
                <a:solidFill>
                  <a:schemeClr val="tx1"/>
                </a:solidFill>
              </a:rPr>
              <a:t>conditions d’organisation </a:t>
            </a:r>
            <a:r>
              <a:rPr lang="fr-FR" i="1" dirty="0">
                <a:solidFill>
                  <a:schemeClr val="tx1"/>
                </a:solidFill>
              </a:rPr>
              <a:t>de la réponse pour des populations spécifiques : </a:t>
            </a:r>
            <a:br>
              <a:rPr lang="fr-FR" i="1" dirty="0">
                <a:solidFill>
                  <a:schemeClr val="tx1"/>
                </a:solidFill>
              </a:rPr>
            </a:br>
            <a:r>
              <a:rPr lang="fr-FR" i="1" dirty="0" smtClean="0">
                <a:solidFill>
                  <a:schemeClr val="tx1"/>
                </a:solidFill>
              </a:rPr>
              <a:t>Personnes </a:t>
            </a:r>
            <a:r>
              <a:rPr lang="fr-FR" i="1" dirty="0">
                <a:solidFill>
                  <a:schemeClr val="tx1"/>
                </a:solidFill>
              </a:rPr>
              <a:t>âgés, adolescents, personnes détenues, suicidant, publics précaires ou exclus, personnes souffrant </a:t>
            </a:r>
            <a:r>
              <a:rPr lang="fr-FR" i="1" dirty="0" smtClean="0">
                <a:solidFill>
                  <a:schemeClr val="tx1"/>
                </a:solidFill>
              </a:rPr>
              <a:t>d’addictions</a:t>
            </a:r>
            <a:endParaRPr lang="fr-FR" i="1" dirty="0">
              <a:solidFill>
                <a:schemeClr val="tx1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7272733" y="8058869"/>
            <a:ext cx="5663485" cy="122181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700" i="1" dirty="0">
                <a:solidFill>
                  <a:schemeClr val="accent6">
                    <a:lumMod val="75000"/>
                  </a:schemeClr>
                </a:solidFill>
              </a:rPr>
              <a:t>Favoriser </a:t>
            </a:r>
            <a:r>
              <a:rPr lang="fr-FR" sz="1700" b="1" i="1" dirty="0">
                <a:solidFill>
                  <a:schemeClr val="accent6">
                    <a:lumMod val="75000"/>
                  </a:schemeClr>
                </a:solidFill>
              </a:rPr>
              <a:t>l’accès aux dispositifs</a:t>
            </a:r>
            <a:r>
              <a:rPr lang="fr-FR" sz="1700" i="1" dirty="0">
                <a:solidFill>
                  <a:schemeClr val="accent6">
                    <a:lumMod val="75000"/>
                  </a:schemeClr>
                </a:solidFill>
              </a:rPr>
              <a:t> innovants de prise en charge </a:t>
            </a:r>
            <a:endParaRPr lang="fr-FR" sz="1700" i="1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fr-FR" sz="1700" i="1" dirty="0">
                <a:solidFill>
                  <a:schemeClr val="accent6">
                    <a:lumMod val="75000"/>
                  </a:schemeClr>
                </a:solidFill>
              </a:rPr>
              <a:t>Favoriser </a:t>
            </a:r>
            <a:r>
              <a:rPr lang="fr-FR" sz="1700" b="1" i="1" dirty="0">
                <a:solidFill>
                  <a:schemeClr val="accent6">
                    <a:lumMod val="75000"/>
                  </a:schemeClr>
                </a:solidFill>
              </a:rPr>
              <a:t>l’autonomisation de vie des patients </a:t>
            </a:r>
            <a:endParaRPr lang="fr-FR" sz="1700" b="1" i="1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fr-FR" sz="1700" i="1" dirty="0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Développer </a:t>
            </a:r>
            <a:r>
              <a:rPr lang="fr-FR" sz="1700" i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</a:t>
            </a:r>
            <a:r>
              <a:rPr lang="fr-FR" sz="1700" b="1" i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dispositifs de coordination </a:t>
            </a:r>
            <a:r>
              <a:rPr lang="fr-FR" sz="1700" i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 professionnels et </a:t>
            </a:r>
            <a:r>
              <a:rPr lang="fr-FR" sz="1700" b="1" i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d’appui à la gestion de cas </a:t>
            </a:r>
            <a:r>
              <a:rPr lang="fr-FR" sz="1700" b="1" i="1" dirty="0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complexes</a:t>
            </a:r>
            <a:endParaRPr lang="fr-FR" sz="1700" b="1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7302301" y="2172286"/>
            <a:ext cx="5633917" cy="47569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</a:rPr>
              <a:t>Enjeux de santé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6" name="Flèche droite 5"/>
          <p:cNvSpPr/>
          <p:nvPr/>
        </p:nvSpPr>
        <p:spPr>
          <a:xfrm>
            <a:off x="6659488" y="2240062"/>
            <a:ext cx="504000" cy="391054"/>
          </a:xfrm>
          <a:prstGeom prst="rightArrow">
            <a:avLst/>
          </a:prstGeom>
          <a:solidFill>
            <a:srgbClr val="E95C45"/>
          </a:solidFill>
          <a:ln>
            <a:solidFill>
              <a:srgbClr val="E95C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3" name="Titre 1"/>
          <p:cNvSpPr txBox="1">
            <a:spLocks/>
          </p:cNvSpPr>
          <p:nvPr/>
        </p:nvSpPr>
        <p:spPr>
          <a:xfrm>
            <a:off x="2153920" y="500860"/>
            <a:ext cx="8699500" cy="818795"/>
          </a:xfrm>
          <a:prstGeom prst="rect">
            <a:avLst/>
          </a:prstGeom>
          <a:ln w="12700" cap="flat" cmpd="sng" algn="ctr">
            <a:solidFill>
              <a:schemeClr val="bg1"/>
            </a:solidFill>
            <a:prstDash val="solid"/>
            <a:miter lim="800000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7500"/>
          </a:bodyPr>
          <a:lstStyle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b="1" kern="1200" dirty="0">
                <a:solidFill>
                  <a:srgbClr val="2C384E"/>
                </a:solidFill>
                <a:latin typeface="Calibri Light" pitchFamily="34" charset="0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3600" dirty="0" smtClean="0"/>
              <a:t>2. Réalisations structurantes des précédents PRS</a:t>
            </a:r>
            <a:endParaRPr lang="fr-FR" sz="3600" dirty="0"/>
          </a:p>
        </p:txBody>
      </p:sp>
      <p:sp>
        <p:nvSpPr>
          <p:cNvPr id="4" name="ZoneTexte 3"/>
          <p:cNvSpPr txBox="1"/>
          <p:nvPr/>
        </p:nvSpPr>
        <p:spPr>
          <a:xfrm>
            <a:off x="566840" y="1532365"/>
            <a:ext cx="100355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/>
              <a:t>En introduction </a:t>
            </a:r>
            <a:endParaRPr lang="fr-FR" sz="2400" b="1" dirty="0"/>
          </a:p>
        </p:txBody>
      </p:sp>
      <p:sp>
        <p:nvSpPr>
          <p:cNvPr id="3" name="Rectangle 2"/>
          <p:cNvSpPr/>
          <p:nvPr/>
        </p:nvSpPr>
        <p:spPr>
          <a:xfrm>
            <a:off x="1379013" y="3160429"/>
            <a:ext cx="48989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kern="0" dirty="0"/>
              <a:t>L’amélioration de l’entrée dans le système de santé psychiatrique</a:t>
            </a:r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1500494" y="4751754"/>
            <a:ext cx="48184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b="1" kern="0" dirty="0" smtClean="0"/>
              <a:t>Améliorer l’organisation des soins et dispositifs sur l’ensemble du territoire</a:t>
            </a:r>
            <a:endParaRPr lang="fr-FR" b="1" dirty="0"/>
          </a:p>
        </p:txBody>
      </p:sp>
      <p:sp>
        <p:nvSpPr>
          <p:cNvPr id="24" name="Rectangle 23"/>
          <p:cNvSpPr/>
          <p:nvPr/>
        </p:nvSpPr>
        <p:spPr>
          <a:xfrm>
            <a:off x="7302300" y="4391130"/>
            <a:ext cx="5633918" cy="169490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i="1" dirty="0">
                <a:solidFill>
                  <a:srgbClr val="005682"/>
                </a:solidFill>
              </a:rPr>
              <a:t>Diminuer les </a:t>
            </a:r>
            <a:r>
              <a:rPr lang="fr-FR" b="1" i="1" dirty="0">
                <a:solidFill>
                  <a:srgbClr val="005682"/>
                </a:solidFill>
              </a:rPr>
              <a:t>inégalités territoriales </a:t>
            </a:r>
            <a:r>
              <a:rPr lang="fr-FR" i="1" dirty="0">
                <a:solidFill>
                  <a:srgbClr val="005682"/>
                </a:solidFill>
              </a:rPr>
              <a:t>de l’offre de soins </a:t>
            </a:r>
            <a:r>
              <a:rPr lang="fr-FR" i="1" dirty="0" smtClean="0">
                <a:solidFill>
                  <a:srgbClr val="005682"/>
                </a:solidFill>
              </a:rPr>
              <a:t> </a:t>
            </a:r>
            <a:endParaRPr lang="fr-FR" i="1" dirty="0">
              <a:solidFill>
                <a:srgbClr val="005682"/>
              </a:solidFill>
            </a:endParaRPr>
          </a:p>
          <a:p>
            <a:pPr lvl="0"/>
            <a:r>
              <a:rPr lang="fr-FR" i="1" dirty="0" smtClean="0">
                <a:solidFill>
                  <a:srgbClr val="005682"/>
                </a:solidFill>
              </a:rPr>
              <a:t>Améliorer </a:t>
            </a:r>
            <a:r>
              <a:rPr lang="fr-FR" b="1" i="1" dirty="0">
                <a:solidFill>
                  <a:srgbClr val="005682"/>
                </a:solidFill>
              </a:rPr>
              <a:t>l’accessibilité des soins de psychiatrie</a:t>
            </a:r>
            <a:r>
              <a:rPr lang="fr-FR" i="1" dirty="0">
                <a:solidFill>
                  <a:srgbClr val="005682"/>
                </a:solidFill>
              </a:rPr>
              <a:t> </a:t>
            </a:r>
            <a:endParaRPr lang="fr-FR" i="1" dirty="0" smtClean="0">
              <a:solidFill>
                <a:srgbClr val="005682"/>
              </a:solidFill>
            </a:endParaRPr>
          </a:p>
          <a:p>
            <a:pPr lvl="0"/>
            <a:r>
              <a:rPr lang="fr-FR" i="1" dirty="0" smtClean="0">
                <a:solidFill>
                  <a:srgbClr val="005682"/>
                </a:solidFill>
              </a:rPr>
              <a:t>Etendre la </a:t>
            </a:r>
            <a:r>
              <a:rPr lang="fr-FR" b="1" i="1" dirty="0" smtClean="0">
                <a:solidFill>
                  <a:srgbClr val="005682"/>
                </a:solidFill>
              </a:rPr>
              <a:t>couverture territoriale </a:t>
            </a:r>
            <a:r>
              <a:rPr lang="fr-FR" i="1" dirty="0" smtClean="0">
                <a:solidFill>
                  <a:srgbClr val="005682"/>
                </a:solidFill>
              </a:rPr>
              <a:t>des </a:t>
            </a:r>
            <a:r>
              <a:rPr lang="fr-FR" b="1" i="1" dirty="0" smtClean="0">
                <a:solidFill>
                  <a:srgbClr val="005682"/>
                </a:solidFill>
              </a:rPr>
              <a:t>CLSM </a:t>
            </a:r>
            <a:r>
              <a:rPr lang="fr-FR" i="1" dirty="0" smtClean="0">
                <a:solidFill>
                  <a:srgbClr val="005682"/>
                </a:solidFill>
              </a:rPr>
              <a:t>et des autres dispositifs de santé mentale</a:t>
            </a:r>
          </a:p>
          <a:p>
            <a:pPr lvl="0"/>
            <a:r>
              <a:rPr lang="fr-FR" b="1" i="1" dirty="0" smtClean="0">
                <a:solidFill>
                  <a:srgbClr val="005682"/>
                </a:solidFill>
              </a:rPr>
              <a:t>Améliorer les interfaces </a:t>
            </a:r>
            <a:r>
              <a:rPr lang="fr-FR" i="1" dirty="0" smtClean="0">
                <a:solidFill>
                  <a:srgbClr val="005682"/>
                </a:solidFill>
              </a:rPr>
              <a:t>entre  les structures sanitaires, MS, sociales et éducatives</a:t>
            </a:r>
            <a:endParaRPr lang="fr-FR" i="1" dirty="0">
              <a:solidFill>
                <a:srgbClr val="005682"/>
              </a:solidFill>
            </a:endParaRPr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Document de travail - Mai 2017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7742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l"/>
            <a:r>
              <a:rPr lang="fr-FR" sz="3600" dirty="0" smtClean="0"/>
              <a:t>2. Réalisations structurantes des précédents PRS</a:t>
            </a:r>
            <a:endParaRPr lang="fr-FR" sz="3600" dirty="0"/>
          </a:p>
        </p:txBody>
      </p:sp>
      <p:sp>
        <p:nvSpPr>
          <p:cNvPr id="7" name="Rectangle 6"/>
          <p:cNvSpPr/>
          <p:nvPr/>
        </p:nvSpPr>
        <p:spPr>
          <a:xfrm>
            <a:off x="481328" y="4233703"/>
            <a:ext cx="12181843" cy="814815"/>
          </a:xfrm>
          <a:prstGeom prst="rect">
            <a:avLst/>
          </a:prstGeom>
          <a:solidFill>
            <a:srgbClr val="00568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fr-FR" sz="2400" b="1" kern="0" dirty="0" smtClean="0">
              <a:solidFill>
                <a:schemeClr val="bg1"/>
              </a:solidFill>
            </a:endParaRPr>
          </a:p>
          <a:p>
            <a:pPr algn="just"/>
            <a:r>
              <a:rPr lang="fr-FR" sz="2400" b="1" kern="0" dirty="0" smtClean="0">
                <a:solidFill>
                  <a:schemeClr val="bg1"/>
                </a:solidFill>
              </a:rPr>
              <a:t>Axe </a:t>
            </a:r>
            <a:r>
              <a:rPr lang="fr-FR" sz="2400" b="1" kern="0" dirty="0">
                <a:solidFill>
                  <a:schemeClr val="bg1"/>
                </a:solidFill>
              </a:rPr>
              <a:t>2 : </a:t>
            </a:r>
            <a:r>
              <a:rPr lang="fr-FR" sz="2400" b="1" kern="0" dirty="0" smtClean="0">
                <a:solidFill>
                  <a:schemeClr val="bg1"/>
                </a:solidFill>
              </a:rPr>
              <a:t>Approche organisationnelle : réduire les inégalités territoriales de l’offre de soins</a:t>
            </a:r>
            <a:endParaRPr lang="fr-FR" sz="2400" b="1" kern="0" dirty="0">
              <a:solidFill>
                <a:schemeClr val="bg1"/>
              </a:solidFill>
            </a:endParaRPr>
          </a:p>
          <a:p>
            <a:pPr algn="just"/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9" name="Espace réservé du contenu 2"/>
          <p:cNvSpPr txBox="1">
            <a:spLocks/>
          </p:cNvSpPr>
          <p:nvPr/>
        </p:nvSpPr>
        <p:spPr>
          <a:xfrm>
            <a:off x="481328" y="5262926"/>
            <a:ext cx="12181844" cy="152424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330190" indent="-330190" algn="l" defTabSz="1320759" rtl="0" eaLnBrk="1" latinLnBrk="0" hangingPunct="1">
              <a:lnSpc>
                <a:spcPct val="90000"/>
              </a:lnSpc>
              <a:spcBef>
                <a:spcPts val="1444"/>
              </a:spcBef>
              <a:buFont typeface="Arial" panose="020B0604020202020204" pitchFamily="34" charset="0"/>
              <a:buChar char="•"/>
              <a:defRPr sz="40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0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34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50949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8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11329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71709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32088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92468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952848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13227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60000"/>
              </a:lnSpc>
            </a:pPr>
            <a:r>
              <a:rPr lang="fr-FR" sz="1800" dirty="0" smtClean="0"/>
              <a:t>Une mise en œuvre des </a:t>
            </a:r>
            <a:r>
              <a:rPr lang="fr-FR" sz="1800" b="1" dirty="0" smtClean="0"/>
              <a:t>implantations prévues</a:t>
            </a:r>
          </a:p>
          <a:p>
            <a:pPr algn="just">
              <a:lnSpc>
                <a:spcPct val="60000"/>
              </a:lnSpc>
            </a:pPr>
            <a:r>
              <a:rPr lang="fr-FR" sz="1800" dirty="0" smtClean="0"/>
              <a:t>Modulation DAF psy</a:t>
            </a:r>
          </a:p>
          <a:p>
            <a:pPr algn="just">
              <a:lnSpc>
                <a:spcPct val="60000"/>
              </a:lnSpc>
            </a:pPr>
            <a:r>
              <a:rPr lang="fr-FR" sz="1800" dirty="0" smtClean="0"/>
              <a:t>La </a:t>
            </a:r>
            <a:r>
              <a:rPr lang="fr-FR" sz="1800" b="1" dirty="0" smtClean="0"/>
              <a:t>coordination des soins primaires et de la psychiatrie </a:t>
            </a:r>
            <a:r>
              <a:rPr lang="fr-FR" sz="1800" dirty="0" smtClean="0"/>
              <a:t>:</a:t>
            </a:r>
          </a:p>
          <a:p>
            <a:pPr lvl="1" algn="just">
              <a:lnSpc>
                <a:spcPct val="60000"/>
              </a:lnSpc>
              <a:buFont typeface="Calibri" panose="020F0502020204030204" pitchFamily="34" charset="0"/>
              <a:buChar char="‐"/>
            </a:pPr>
            <a:r>
              <a:rPr lang="fr-FR" sz="1800" dirty="0" smtClean="0"/>
              <a:t>Dispositif de soins partagé sur Toulouse</a:t>
            </a:r>
          </a:p>
          <a:p>
            <a:pPr lvl="1" algn="just">
              <a:lnSpc>
                <a:spcPct val="60000"/>
              </a:lnSpc>
              <a:buFont typeface="Calibri" panose="020F0502020204030204" pitchFamily="34" charset="0"/>
              <a:buChar char="‐"/>
            </a:pPr>
            <a:r>
              <a:rPr lang="fr-FR" sz="1800" dirty="0" smtClean="0"/>
              <a:t>CMP inclus dans une MSP à Nailloux (31)</a:t>
            </a:r>
          </a:p>
        </p:txBody>
      </p:sp>
      <p:sp>
        <p:nvSpPr>
          <p:cNvPr id="8" name="Rectangle 7"/>
          <p:cNvSpPr/>
          <p:nvPr/>
        </p:nvSpPr>
        <p:spPr>
          <a:xfrm>
            <a:off x="481328" y="1448540"/>
            <a:ext cx="12181843" cy="978254"/>
          </a:xfrm>
          <a:prstGeom prst="rect">
            <a:avLst/>
          </a:prstGeom>
          <a:solidFill>
            <a:srgbClr val="01386E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fr-FR" sz="2400" b="1" kern="0" dirty="0" smtClean="0">
              <a:solidFill>
                <a:schemeClr val="bg1"/>
              </a:solidFill>
            </a:endParaRPr>
          </a:p>
          <a:p>
            <a:pPr algn="just"/>
            <a:r>
              <a:rPr lang="fr-FR" sz="2400" b="1" kern="0" dirty="0" smtClean="0">
                <a:solidFill>
                  <a:schemeClr val="bg1"/>
                </a:solidFill>
              </a:rPr>
              <a:t>Axe </a:t>
            </a:r>
            <a:r>
              <a:rPr lang="fr-FR" sz="2400" b="1" kern="0" dirty="0">
                <a:solidFill>
                  <a:schemeClr val="bg1"/>
                </a:solidFill>
              </a:rPr>
              <a:t>1</a:t>
            </a:r>
            <a:r>
              <a:rPr lang="fr-FR" sz="2400" b="1" kern="0" dirty="0" smtClean="0">
                <a:solidFill>
                  <a:schemeClr val="bg1"/>
                </a:solidFill>
              </a:rPr>
              <a:t> </a:t>
            </a:r>
            <a:r>
              <a:rPr lang="fr-FR" sz="2400" b="1" kern="0" dirty="0">
                <a:solidFill>
                  <a:schemeClr val="bg1"/>
                </a:solidFill>
              </a:rPr>
              <a:t>: L</a:t>
            </a:r>
            <a:r>
              <a:rPr lang="fr-FR" sz="2400" b="1" kern="0" dirty="0" smtClean="0">
                <a:solidFill>
                  <a:schemeClr val="bg1"/>
                </a:solidFill>
              </a:rPr>
              <a:t>’amélioration de l’entrée dans le système de santé psychiatrique</a:t>
            </a:r>
            <a:endParaRPr lang="fr-FR" sz="2400" b="1" kern="0" dirty="0">
              <a:solidFill>
                <a:schemeClr val="bg1"/>
              </a:solidFill>
            </a:endParaRPr>
          </a:p>
          <a:p>
            <a:pPr algn="just"/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10" name="Espace réservé du contenu 2"/>
          <p:cNvSpPr txBox="1">
            <a:spLocks/>
          </p:cNvSpPr>
          <p:nvPr/>
        </p:nvSpPr>
        <p:spPr>
          <a:xfrm>
            <a:off x="481327" y="2586078"/>
            <a:ext cx="12181843" cy="147076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330190" indent="-330190" algn="l" defTabSz="1320759" rtl="0" eaLnBrk="1" latinLnBrk="0" hangingPunct="1">
              <a:lnSpc>
                <a:spcPct val="90000"/>
              </a:lnSpc>
              <a:spcBef>
                <a:spcPts val="1444"/>
              </a:spcBef>
              <a:buFont typeface="Arial" panose="020B0604020202020204" pitchFamily="34" charset="0"/>
              <a:buChar char="•"/>
              <a:defRPr sz="40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0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34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50949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8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11329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71709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32088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92468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952848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13227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1800" b="1" dirty="0"/>
              <a:t>Amélioration de l’entrée </a:t>
            </a:r>
            <a:r>
              <a:rPr lang="fr-FR" sz="1800" dirty="0"/>
              <a:t>dans le système de santé psychiatrique : </a:t>
            </a:r>
          </a:p>
          <a:p>
            <a:pPr lvl="1" algn="just">
              <a:buFont typeface="Calibri" panose="020F0502020204030204" pitchFamily="34" charset="0"/>
              <a:buChar char="‐"/>
            </a:pPr>
            <a:r>
              <a:rPr lang="fr-FR" sz="1800" dirty="0"/>
              <a:t>Coordination de la </a:t>
            </a:r>
            <a:r>
              <a:rPr lang="fr-FR" sz="1800" b="1" dirty="0"/>
              <a:t>prise en charge des urgences </a:t>
            </a:r>
            <a:r>
              <a:rPr lang="fr-FR" sz="1800" dirty="0"/>
              <a:t>entre les </a:t>
            </a:r>
            <a:r>
              <a:rPr lang="fr-FR" sz="1800" dirty="0" smtClean="0"/>
              <a:t>établissements </a:t>
            </a:r>
            <a:r>
              <a:rPr lang="fr-FR" sz="1800" b="1" dirty="0" smtClean="0"/>
              <a:t>publics</a:t>
            </a:r>
            <a:r>
              <a:rPr lang="fr-FR" sz="1800" dirty="0" smtClean="0"/>
              <a:t> </a:t>
            </a:r>
            <a:r>
              <a:rPr lang="fr-FR" sz="1800" dirty="0"/>
              <a:t>et privés de l’agglomération de Toulouse</a:t>
            </a:r>
          </a:p>
          <a:p>
            <a:pPr lvl="1" algn="just">
              <a:buFont typeface="Calibri" panose="020F0502020204030204" pitchFamily="34" charset="0"/>
              <a:buChar char="‐"/>
            </a:pPr>
            <a:r>
              <a:rPr lang="fr-FR" sz="1800" dirty="0"/>
              <a:t>Mise en place de </a:t>
            </a:r>
            <a:r>
              <a:rPr lang="fr-FR" sz="1800" b="1" dirty="0"/>
              <a:t>centres de crise </a:t>
            </a:r>
            <a:r>
              <a:rPr lang="fr-FR" sz="1800" dirty="0"/>
              <a:t>dans les grandes villes de </a:t>
            </a:r>
            <a:r>
              <a:rPr lang="fr-FR" sz="1800" dirty="0" smtClean="0"/>
              <a:t>l’ex-Languedoc-Roussillon (exemple Centre </a:t>
            </a:r>
            <a:r>
              <a:rPr lang="fr-FR" sz="1800" dirty="0"/>
              <a:t>d’Accueil et de Crise </a:t>
            </a:r>
            <a:r>
              <a:rPr lang="fr-FR" sz="1800" dirty="0" smtClean="0"/>
              <a:t>48 à Perpignan et Béziers)</a:t>
            </a:r>
            <a:endParaRPr lang="fr-FR" sz="1800" dirty="0"/>
          </a:p>
        </p:txBody>
      </p:sp>
      <p:sp>
        <p:nvSpPr>
          <p:cNvPr id="11" name="Rectangle 10"/>
          <p:cNvSpPr/>
          <p:nvPr/>
        </p:nvSpPr>
        <p:spPr>
          <a:xfrm>
            <a:off x="481329" y="6937704"/>
            <a:ext cx="12181843" cy="66545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2400" b="1" kern="0" dirty="0">
                <a:solidFill>
                  <a:schemeClr val="bg1"/>
                </a:solidFill>
              </a:rPr>
              <a:t>Axe 3 : </a:t>
            </a:r>
            <a:r>
              <a:rPr lang="fr-FR" sz="2400" b="1" kern="0" dirty="0" smtClean="0">
                <a:solidFill>
                  <a:schemeClr val="bg1"/>
                </a:solidFill>
              </a:rPr>
              <a:t>Approche populationnelle : organisation de la réponse sanitaire pour les populations spécifiques</a:t>
            </a:r>
            <a:endParaRPr lang="fr-FR" sz="2400" b="1" kern="0" dirty="0">
              <a:solidFill>
                <a:schemeClr val="bg1"/>
              </a:solidFill>
            </a:endParaRPr>
          </a:p>
        </p:txBody>
      </p:sp>
      <p:sp>
        <p:nvSpPr>
          <p:cNvPr id="12" name="Espace réservé du contenu 2"/>
          <p:cNvSpPr>
            <a:spLocks noGrp="1"/>
          </p:cNvSpPr>
          <p:nvPr>
            <p:ph idx="1"/>
          </p:nvPr>
        </p:nvSpPr>
        <p:spPr>
          <a:xfrm>
            <a:off x="481326" y="7783071"/>
            <a:ext cx="12181843" cy="1425323"/>
          </a:xfrm>
          <a:solidFill>
            <a:schemeClr val="bg1">
              <a:lumMod val="95000"/>
            </a:schemeClr>
          </a:solidFill>
        </p:spPr>
        <p:txBody>
          <a:bodyPr>
            <a:noAutofit/>
          </a:bodyPr>
          <a:lstStyle/>
          <a:p>
            <a:pPr algn="just"/>
            <a:r>
              <a:rPr lang="fr-FR" sz="1800" b="1" dirty="0" smtClean="0"/>
              <a:t>Personnes âgées</a:t>
            </a:r>
            <a:r>
              <a:rPr lang="fr-FR" sz="1800" dirty="0" smtClean="0"/>
              <a:t> : développement des équipes mobiles </a:t>
            </a:r>
            <a:r>
              <a:rPr lang="fr-FR" sz="1800" dirty="0" err="1" smtClean="0"/>
              <a:t>géronto</a:t>
            </a:r>
            <a:r>
              <a:rPr lang="fr-FR" sz="1800" dirty="0" smtClean="0"/>
              <a:t>-psychiatriques</a:t>
            </a:r>
          </a:p>
          <a:p>
            <a:pPr algn="just"/>
            <a:r>
              <a:rPr lang="fr-FR" sz="1800" dirty="0" smtClean="0"/>
              <a:t>Personnes en </a:t>
            </a:r>
            <a:r>
              <a:rPr lang="fr-FR" sz="1800" b="1" dirty="0" smtClean="0"/>
              <a:t>situation de précarité </a:t>
            </a:r>
            <a:r>
              <a:rPr lang="fr-FR" sz="1800" dirty="0" smtClean="0"/>
              <a:t>: mise en place des équipes mobiles de psychiatrie précarité</a:t>
            </a:r>
          </a:p>
          <a:p>
            <a:pPr algn="just"/>
            <a:r>
              <a:rPr lang="fr-FR" sz="1800" dirty="0" smtClean="0"/>
              <a:t>Personnes souffrant de troubles envahissants du développement : mise en place de deux Centres Ressources Autisme (Toulouse et Montpellier) et de plusieurs antennes départementales</a:t>
            </a:r>
          </a:p>
          <a:p>
            <a:pPr algn="just"/>
            <a:endParaRPr lang="fr-FR" sz="2000" dirty="0" smtClean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Document de travail - Mai 2017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4322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l"/>
            <a:r>
              <a:rPr lang="fr-FR" sz="3600" dirty="0" smtClean="0"/>
              <a:t>2. Réalisations structurantes des précédents PRS</a:t>
            </a:r>
            <a:endParaRPr lang="fr-FR" sz="36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33398" y="2363534"/>
            <a:ext cx="12181843" cy="2915266"/>
          </a:xfrm>
          <a:solidFill>
            <a:schemeClr val="bg1">
              <a:lumMod val="95000"/>
            </a:schemeClr>
          </a:solidFill>
        </p:spPr>
        <p:txBody>
          <a:bodyPr>
            <a:noAutofit/>
          </a:bodyPr>
          <a:lstStyle/>
          <a:p>
            <a:pPr algn="just"/>
            <a:r>
              <a:rPr lang="fr-FR" sz="2000" b="1" dirty="0" smtClean="0"/>
              <a:t>Adolescents : </a:t>
            </a:r>
          </a:p>
          <a:p>
            <a:pPr lvl="1" algn="just">
              <a:buFont typeface="Calibri" panose="020F0502020204030204" pitchFamily="34" charset="0"/>
              <a:buChar char="‐"/>
            </a:pPr>
            <a:r>
              <a:rPr lang="fr-FR" sz="2000" dirty="0" smtClean="0"/>
              <a:t>Extension du </a:t>
            </a:r>
            <a:r>
              <a:rPr lang="fr-FR" sz="2000" b="1" dirty="0" smtClean="0"/>
              <a:t>maillage territorial des Maisons des Adolescents </a:t>
            </a:r>
            <a:r>
              <a:rPr lang="fr-FR" sz="2000" dirty="0" smtClean="0"/>
              <a:t>en Occitanie (9 opérationnelles et 4 en préparation) </a:t>
            </a:r>
          </a:p>
          <a:p>
            <a:pPr lvl="1" algn="just">
              <a:buFont typeface="Calibri" panose="020F0502020204030204" pitchFamily="34" charset="0"/>
              <a:buChar char="‐"/>
            </a:pPr>
            <a:r>
              <a:rPr lang="fr-FR" sz="2000" dirty="0" smtClean="0"/>
              <a:t>Création des </a:t>
            </a:r>
            <a:r>
              <a:rPr lang="fr-FR" sz="2000" b="1" dirty="0" smtClean="0"/>
              <a:t>équipes mobiles adolescents </a:t>
            </a:r>
            <a:r>
              <a:rPr lang="fr-FR" sz="2000" dirty="0" smtClean="0"/>
              <a:t>telles que le projet Emilia dans l’Aude </a:t>
            </a:r>
          </a:p>
          <a:p>
            <a:pPr lvl="1" algn="just">
              <a:buFont typeface="Calibri" panose="020F0502020204030204" pitchFamily="34" charset="0"/>
              <a:buChar char="‐"/>
            </a:pPr>
            <a:r>
              <a:rPr lang="fr-FR" sz="2000" dirty="0" smtClean="0"/>
              <a:t>Mise en place d’actions de prévention secondaire (dépistage précoce)</a:t>
            </a:r>
            <a:endParaRPr lang="fr-FR" sz="2000" dirty="0"/>
          </a:p>
          <a:p>
            <a:pPr algn="just"/>
            <a:r>
              <a:rPr lang="fr-FR" sz="2000" b="1" dirty="0"/>
              <a:t>Prévention du </a:t>
            </a:r>
            <a:r>
              <a:rPr lang="fr-FR" sz="2000" b="1" dirty="0" smtClean="0"/>
              <a:t>suicide :</a:t>
            </a:r>
            <a:endParaRPr lang="fr-FR" sz="2000" b="1" dirty="0"/>
          </a:p>
          <a:p>
            <a:pPr lvl="1" algn="just">
              <a:buFont typeface="Calibri" panose="020F0502020204030204" pitchFamily="34" charset="0"/>
              <a:buChar char="‐"/>
            </a:pPr>
            <a:r>
              <a:rPr lang="fr-FR" sz="2000" dirty="0" smtClean="0"/>
              <a:t>Dispositifs </a:t>
            </a:r>
            <a:r>
              <a:rPr lang="fr-FR" sz="2000" b="1" dirty="0" err="1"/>
              <a:t>Vigilans</a:t>
            </a:r>
            <a:r>
              <a:rPr lang="fr-FR" sz="2000" b="1" dirty="0"/>
              <a:t> </a:t>
            </a:r>
            <a:r>
              <a:rPr lang="fr-FR" sz="2000" dirty="0"/>
              <a:t> </a:t>
            </a:r>
          </a:p>
          <a:p>
            <a:pPr lvl="1" algn="just">
              <a:buFont typeface="Calibri" panose="020F0502020204030204" pitchFamily="34" charset="0"/>
              <a:buChar char="‐"/>
            </a:pPr>
            <a:r>
              <a:rPr lang="fr-FR" sz="2000" dirty="0"/>
              <a:t>Mise en place </a:t>
            </a:r>
            <a:r>
              <a:rPr lang="fr-FR" sz="2000" b="1" dirty="0"/>
              <a:t>d’action de prévention </a:t>
            </a:r>
            <a:r>
              <a:rPr lang="fr-FR" sz="2000" dirty="0" smtClean="0"/>
              <a:t>(MSA…)</a:t>
            </a:r>
            <a:endParaRPr lang="fr-FR" sz="2000" dirty="0"/>
          </a:p>
          <a:p>
            <a:pPr lvl="1" algn="just"/>
            <a:endParaRPr lang="fr-FR" sz="1800" dirty="0" smtClean="0"/>
          </a:p>
          <a:p>
            <a:pPr algn="just"/>
            <a:endParaRPr lang="fr-FR" sz="2000" dirty="0" smtClean="0"/>
          </a:p>
        </p:txBody>
      </p:sp>
      <p:sp>
        <p:nvSpPr>
          <p:cNvPr id="8" name="Rectangle 7"/>
          <p:cNvSpPr/>
          <p:nvPr/>
        </p:nvSpPr>
        <p:spPr>
          <a:xfrm>
            <a:off x="533399" y="1598339"/>
            <a:ext cx="12181843" cy="66545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2400" b="1" kern="0" dirty="0">
                <a:solidFill>
                  <a:schemeClr val="bg1"/>
                </a:solidFill>
              </a:rPr>
              <a:t>Axe 3 : </a:t>
            </a:r>
            <a:r>
              <a:rPr lang="fr-FR" sz="2400" b="1" kern="0" dirty="0" smtClean="0">
                <a:solidFill>
                  <a:schemeClr val="bg1"/>
                </a:solidFill>
              </a:rPr>
              <a:t>Approche populationnelle : organisation de la réponse sanitaire pour les populations spécifiques</a:t>
            </a:r>
            <a:endParaRPr lang="fr-FR" sz="2400" b="1" kern="0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3397" y="5409020"/>
            <a:ext cx="12181843" cy="877480"/>
          </a:xfrm>
          <a:prstGeom prst="rect">
            <a:avLst/>
          </a:prstGeom>
          <a:solidFill>
            <a:srgbClr val="90C94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fr-FR" sz="2400" b="1" kern="0" dirty="0" smtClean="0">
              <a:solidFill>
                <a:schemeClr val="bg1"/>
              </a:solidFill>
            </a:endParaRPr>
          </a:p>
          <a:p>
            <a:pPr algn="just"/>
            <a:r>
              <a:rPr lang="fr-FR" sz="2400" b="1" kern="0" dirty="0" smtClean="0">
                <a:solidFill>
                  <a:schemeClr val="bg1"/>
                </a:solidFill>
              </a:rPr>
              <a:t>Axe 4 </a:t>
            </a:r>
            <a:r>
              <a:rPr lang="fr-FR" sz="2400" b="1" kern="0" dirty="0">
                <a:solidFill>
                  <a:schemeClr val="bg1"/>
                </a:solidFill>
              </a:rPr>
              <a:t>: </a:t>
            </a:r>
            <a:r>
              <a:rPr lang="fr-FR" sz="2400" b="1" kern="0" dirty="0" smtClean="0">
                <a:solidFill>
                  <a:schemeClr val="bg1"/>
                </a:solidFill>
              </a:rPr>
              <a:t>Dispositifs transversaux : </a:t>
            </a:r>
            <a:r>
              <a:rPr lang="fr-FR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Développer les dispositifs de coordination des professionnels et d’appui </a:t>
            </a:r>
            <a:r>
              <a:rPr lang="fr-FR" sz="24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à </a:t>
            </a:r>
            <a:r>
              <a:rPr lang="fr-FR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gestion de cas complexes</a:t>
            </a:r>
          </a:p>
          <a:p>
            <a:pPr algn="just"/>
            <a:endParaRPr lang="fr-FR" sz="2400" b="1" kern="0" dirty="0">
              <a:solidFill>
                <a:schemeClr val="bg1"/>
              </a:solidFill>
            </a:endParaRPr>
          </a:p>
        </p:txBody>
      </p:sp>
      <p:sp>
        <p:nvSpPr>
          <p:cNvPr id="6" name="Espace réservé du contenu 2"/>
          <p:cNvSpPr txBox="1">
            <a:spLocks/>
          </p:cNvSpPr>
          <p:nvPr/>
        </p:nvSpPr>
        <p:spPr>
          <a:xfrm>
            <a:off x="533398" y="6416720"/>
            <a:ext cx="12181843" cy="31616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330190" indent="-330190" algn="l" defTabSz="1320759" rtl="0" eaLnBrk="1" latinLnBrk="0" hangingPunct="1">
              <a:lnSpc>
                <a:spcPct val="90000"/>
              </a:lnSpc>
              <a:spcBef>
                <a:spcPts val="1444"/>
              </a:spcBef>
              <a:buFont typeface="Arial" panose="020B0604020202020204" pitchFamily="34" charset="0"/>
              <a:buChar char="•"/>
              <a:defRPr sz="40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0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34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50949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8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11329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71709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32088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92468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952848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13227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2000" b="1" dirty="0"/>
              <a:t>Santé mentale et territoires </a:t>
            </a:r>
            <a:r>
              <a:rPr lang="fr-FR" sz="2000" dirty="0"/>
              <a:t>:</a:t>
            </a:r>
          </a:p>
          <a:p>
            <a:pPr lvl="1" algn="just">
              <a:buFontTx/>
              <a:buChar char="-"/>
            </a:pPr>
            <a:r>
              <a:rPr lang="fr-FR" sz="2000" dirty="0"/>
              <a:t>Développement des </a:t>
            </a:r>
            <a:r>
              <a:rPr lang="fr-FR" sz="2000" dirty="0" smtClean="0"/>
              <a:t> volets santé mentale des CLS</a:t>
            </a:r>
            <a:endParaRPr lang="fr-FR" sz="2000" dirty="0"/>
          </a:p>
          <a:p>
            <a:pPr lvl="1" algn="just">
              <a:buFontTx/>
              <a:buChar char="-"/>
            </a:pPr>
            <a:r>
              <a:rPr lang="fr-FR" sz="2000" dirty="0"/>
              <a:t>Développement des CLSM</a:t>
            </a:r>
          </a:p>
          <a:p>
            <a:pPr algn="just"/>
            <a:r>
              <a:rPr lang="fr-FR" sz="2000" dirty="0" smtClean="0"/>
              <a:t>Professionnalisation du </a:t>
            </a:r>
            <a:r>
              <a:rPr lang="fr-FR" sz="2000" b="1" dirty="0"/>
              <a:t>case </a:t>
            </a:r>
            <a:r>
              <a:rPr lang="fr-FR" sz="2000" b="1" dirty="0" smtClean="0"/>
              <a:t>management</a:t>
            </a:r>
          </a:p>
          <a:p>
            <a:pPr algn="just"/>
            <a:r>
              <a:rPr lang="fr-FR" sz="2000" dirty="0" smtClean="0"/>
              <a:t>HAD Psy</a:t>
            </a:r>
          </a:p>
          <a:p>
            <a:pPr algn="just"/>
            <a:r>
              <a:rPr lang="fr-FR" sz="2000" dirty="0" smtClean="0"/>
              <a:t>Renforcement des liens </a:t>
            </a:r>
            <a:r>
              <a:rPr lang="fr-FR" sz="2000" b="1" dirty="0" smtClean="0"/>
              <a:t>MS/Psy</a:t>
            </a:r>
          </a:p>
          <a:p>
            <a:pPr algn="just"/>
            <a:r>
              <a:rPr lang="fr-FR" sz="2000" b="1" dirty="0" smtClean="0"/>
              <a:t>Télémédecine à Béziers </a:t>
            </a:r>
            <a:r>
              <a:rPr lang="fr-FR" sz="2000" dirty="0" smtClean="0"/>
              <a:t>: téléconsultation entre psychiatre du CH de Béziers pour des patients amenés à l’hôpital local de St Pons de </a:t>
            </a:r>
            <a:r>
              <a:rPr lang="fr-FR" sz="2000" dirty="0" err="1" smtClean="0"/>
              <a:t>Thomière</a:t>
            </a:r>
            <a:r>
              <a:rPr lang="fr-FR" sz="2000" dirty="0" smtClean="0"/>
              <a:t> </a:t>
            </a:r>
          </a:p>
          <a:p>
            <a:pPr algn="just"/>
            <a:endParaRPr lang="fr-FR" sz="1800" dirty="0" smtClean="0">
              <a:solidFill>
                <a:srgbClr val="FF0000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Document de travail - Mai 2017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546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r>
              <a:rPr lang="fr-FR" sz="3600" dirty="0"/>
              <a:t>3</a:t>
            </a:r>
            <a:r>
              <a:rPr lang="fr-FR" sz="3600" dirty="0" smtClean="0"/>
              <a:t>. Consolidation du diagnostic  </a:t>
            </a:r>
            <a:endParaRPr lang="fr-FR" sz="3600" dirty="0"/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022350" y="6844399"/>
            <a:ext cx="11391900" cy="2209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30190" indent="-330190" algn="l" defTabSz="1320759" rtl="0" eaLnBrk="1" latinLnBrk="0" hangingPunct="1">
              <a:lnSpc>
                <a:spcPct val="90000"/>
              </a:lnSpc>
              <a:spcBef>
                <a:spcPts val="1444"/>
              </a:spcBef>
              <a:buFont typeface="Arial" panose="020B0604020202020204" pitchFamily="34" charset="0"/>
              <a:buChar char="•"/>
              <a:defRPr sz="40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0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34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50949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8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11329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71709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32088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92468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952848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13227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fr-FR" sz="2400" dirty="0"/>
          </a:p>
        </p:txBody>
      </p:sp>
      <p:sp>
        <p:nvSpPr>
          <p:cNvPr id="10" name="Rectangle à coins arrondis 9"/>
          <p:cNvSpPr/>
          <p:nvPr/>
        </p:nvSpPr>
        <p:spPr>
          <a:xfrm>
            <a:off x="396906" y="2831893"/>
            <a:ext cx="6226388" cy="3232404"/>
          </a:xfrm>
          <a:prstGeom prst="roundRect">
            <a:avLst/>
          </a:prstGeom>
          <a:solidFill>
            <a:srgbClr val="0F7CD5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fr-FR" b="1" dirty="0" smtClean="0">
              <a:solidFill>
                <a:schemeClr val="tx1"/>
              </a:solidFill>
            </a:endParaRPr>
          </a:p>
        </p:txBody>
      </p:sp>
      <p:sp>
        <p:nvSpPr>
          <p:cNvPr id="12" name="Rectangle à coins arrondis 11"/>
          <p:cNvSpPr/>
          <p:nvPr/>
        </p:nvSpPr>
        <p:spPr>
          <a:xfrm>
            <a:off x="6985282" y="2831893"/>
            <a:ext cx="5864400" cy="3162235"/>
          </a:xfrm>
          <a:prstGeom prst="roundRect">
            <a:avLst/>
          </a:prstGeom>
          <a:solidFill>
            <a:srgbClr val="E95C45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266274" y="6824277"/>
            <a:ext cx="6357020" cy="2637867"/>
          </a:xfrm>
          <a:prstGeom prst="roundRect">
            <a:avLst/>
          </a:prstGeom>
          <a:solidFill>
            <a:srgbClr val="AE6EA6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dirty="0" smtClean="0">
              <a:solidFill>
                <a:schemeClr val="tx1"/>
              </a:solidFill>
            </a:endParaRPr>
          </a:p>
        </p:txBody>
      </p:sp>
      <p:sp>
        <p:nvSpPr>
          <p:cNvPr id="14" name="Rectangle à coins arrondis 13"/>
          <p:cNvSpPr/>
          <p:nvPr/>
        </p:nvSpPr>
        <p:spPr>
          <a:xfrm>
            <a:off x="6985282" y="6647564"/>
            <a:ext cx="5864400" cy="2573709"/>
          </a:xfrm>
          <a:prstGeom prst="roundRect">
            <a:avLst/>
          </a:prstGeom>
          <a:solidFill>
            <a:srgbClr val="00A3B7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ZoneTexte 15"/>
          <p:cNvSpPr txBox="1"/>
          <p:nvPr/>
        </p:nvSpPr>
        <p:spPr>
          <a:xfrm>
            <a:off x="7063682" y="3066186"/>
            <a:ext cx="5785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 smtClean="0"/>
          </a:p>
          <a:p>
            <a:endParaRPr lang="fr-FR" dirty="0"/>
          </a:p>
        </p:txBody>
      </p:sp>
      <p:sp>
        <p:nvSpPr>
          <p:cNvPr id="3" name="Rectangle à coins arrondis 2"/>
          <p:cNvSpPr/>
          <p:nvPr/>
        </p:nvSpPr>
        <p:spPr>
          <a:xfrm>
            <a:off x="8779800" y="2285959"/>
            <a:ext cx="2721600" cy="35280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Points faibles</a:t>
            </a:r>
          </a:p>
        </p:txBody>
      </p:sp>
      <p:sp>
        <p:nvSpPr>
          <p:cNvPr id="29" name="Rectangle à coins arrondis 28"/>
          <p:cNvSpPr/>
          <p:nvPr/>
        </p:nvSpPr>
        <p:spPr>
          <a:xfrm>
            <a:off x="2689756" y="2304078"/>
            <a:ext cx="2721565" cy="35428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 smtClean="0"/>
              <a:t>Points forts</a:t>
            </a:r>
            <a:endParaRPr lang="fr-FR" sz="2400" b="1" dirty="0"/>
          </a:p>
        </p:txBody>
      </p:sp>
      <p:sp>
        <p:nvSpPr>
          <p:cNvPr id="30" name="Rectangle à coins arrondis 29"/>
          <p:cNvSpPr/>
          <p:nvPr/>
        </p:nvSpPr>
        <p:spPr>
          <a:xfrm>
            <a:off x="8658359" y="6163663"/>
            <a:ext cx="2721600" cy="35280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 smtClean="0"/>
              <a:t>A évaluer</a:t>
            </a:r>
            <a:endParaRPr lang="fr-FR" sz="2400" b="1" dirty="0"/>
          </a:p>
        </p:txBody>
      </p:sp>
      <p:sp>
        <p:nvSpPr>
          <p:cNvPr id="31" name="Rectangle à coins arrondis 30"/>
          <p:cNvSpPr/>
          <p:nvPr/>
        </p:nvSpPr>
        <p:spPr>
          <a:xfrm>
            <a:off x="2689721" y="6201785"/>
            <a:ext cx="2721600" cy="35280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A promouvoir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9495" y="2224420"/>
            <a:ext cx="511200" cy="433941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8461" y="2262600"/>
            <a:ext cx="509898" cy="466802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9495" y="6245739"/>
            <a:ext cx="511200" cy="401825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8050973" y="6154471"/>
            <a:ext cx="511200" cy="529585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693912" y="2924976"/>
            <a:ext cx="550174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La mise en place d’un dispositif partagé de soins de </a:t>
            </a:r>
            <a:r>
              <a:rPr lang="fr-FR" b="1" dirty="0" smtClean="0"/>
              <a:t>premier recours/Psy </a:t>
            </a:r>
            <a:r>
              <a:rPr lang="fr-FR" dirty="0" smtClean="0"/>
              <a:t>à Toulouse	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Des </a:t>
            </a:r>
            <a:r>
              <a:rPr lang="fr-FR" b="1" dirty="0" smtClean="0"/>
              <a:t>équipes mobiles de </a:t>
            </a:r>
            <a:r>
              <a:rPr lang="fr-FR" b="1" dirty="0" err="1" smtClean="0"/>
              <a:t>géronto</a:t>
            </a:r>
            <a:r>
              <a:rPr lang="fr-FR" b="1" dirty="0" smtClean="0"/>
              <a:t>-psychiatrie </a:t>
            </a:r>
            <a:r>
              <a:rPr lang="fr-FR" dirty="0" smtClean="0"/>
              <a:t>mises en place en ex-LR (en cours de déploiement en ex-MP)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La mise en place du </a:t>
            </a:r>
            <a:r>
              <a:rPr lang="fr-FR" b="1" dirty="0" smtClean="0"/>
              <a:t>dispositif </a:t>
            </a:r>
            <a:r>
              <a:rPr lang="fr-FR" b="1" dirty="0" err="1" smtClean="0"/>
              <a:t>Vigilans</a:t>
            </a:r>
            <a:endParaRPr lang="fr-FR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 smtClean="0"/>
              <a:t>HAD Psy</a:t>
            </a:r>
            <a:endParaRPr lang="fr-FR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Respect des </a:t>
            </a:r>
            <a:r>
              <a:rPr lang="fr-FR" b="1" dirty="0" smtClean="0"/>
              <a:t>implantations prévues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La détermination du </a:t>
            </a:r>
            <a:r>
              <a:rPr lang="fr-FR" b="1" dirty="0" smtClean="0"/>
              <a:t>périmètre pertinent </a:t>
            </a:r>
            <a:r>
              <a:rPr lang="fr-FR" dirty="0" smtClean="0"/>
              <a:t>pour le </a:t>
            </a:r>
            <a:r>
              <a:rPr lang="fr-FR" b="1" dirty="0" smtClean="0"/>
              <a:t>zonage</a:t>
            </a:r>
            <a:r>
              <a:rPr lang="fr-FR" dirty="0" smtClean="0"/>
              <a:t>, prérequis pour la définition d’une politique de santé mentale</a:t>
            </a:r>
            <a:endParaRPr lang="fr-FR" dirty="0"/>
          </a:p>
        </p:txBody>
      </p:sp>
      <p:sp>
        <p:nvSpPr>
          <p:cNvPr id="25" name="ZoneTexte 24"/>
          <p:cNvSpPr txBox="1"/>
          <p:nvPr/>
        </p:nvSpPr>
        <p:spPr>
          <a:xfrm>
            <a:off x="7293610" y="3143174"/>
            <a:ext cx="51206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 smtClean="0"/>
              <a:t>Disparités de moyens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Inégalités </a:t>
            </a:r>
            <a:r>
              <a:rPr lang="fr-FR" b="1" dirty="0" smtClean="0"/>
              <a:t>d’accès aux soins territoriales </a:t>
            </a:r>
            <a:r>
              <a:rPr lang="fr-FR" dirty="0" smtClean="0"/>
              <a:t>et économiques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Le lien entre </a:t>
            </a:r>
            <a:r>
              <a:rPr lang="fr-FR" b="1" dirty="0" smtClean="0"/>
              <a:t>médico-social et psychiatrie </a:t>
            </a:r>
            <a:r>
              <a:rPr lang="fr-FR" dirty="0" smtClean="0"/>
              <a:t>de secteur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La </a:t>
            </a:r>
            <a:r>
              <a:rPr lang="fr-FR" b="1" dirty="0" smtClean="0"/>
              <a:t>pénurie de pédopsychiatres </a:t>
            </a:r>
            <a:r>
              <a:rPr lang="fr-FR" dirty="0" smtClean="0"/>
              <a:t>sur le territoire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Le suivi des enfants dont les </a:t>
            </a:r>
            <a:r>
              <a:rPr lang="fr-FR" b="1" dirty="0" smtClean="0"/>
              <a:t>parents</a:t>
            </a:r>
            <a:r>
              <a:rPr lang="fr-FR" dirty="0" smtClean="0"/>
              <a:t> sont atteints de </a:t>
            </a:r>
            <a:r>
              <a:rPr lang="fr-FR" b="1" dirty="0" smtClean="0"/>
              <a:t>troubles psychiatriques</a:t>
            </a:r>
            <a:endParaRPr lang="fr-FR" b="1" dirty="0"/>
          </a:p>
        </p:txBody>
      </p:sp>
      <p:sp>
        <p:nvSpPr>
          <p:cNvPr id="26" name="ZoneTexte 25"/>
          <p:cNvSpPr txBox="1"/>
          <p:nvPr/>
        </p:nvSpPr>
        <p:spPr>
          <a:xfrm>
            <a:off x="693912" y="6753710"/>
            <a:ext cx="5689047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700" dirty="0" smtClean="0"/>
              <a:t>Dispositif </a:t>
            </a:r>
            <a:r>
              <a:rPr lang="fr-FR" sz="1700" b="1" dirty="0" smtClean="0"/>
              <a:t>VIGILANS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700" dirty="0" smtClean="0"/>
              <a:t>Renforcer le </a:t>
            </a:r>
            <a:r>
              <a:rPr lang="fr-FR" sz="1700" b="1" dirty="0" smtClean="0"/>
              <a:t>lien avec le premier recours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700" dirty="0" smtClean="0"/>
              <a:t>Equipes </a:t>
            </a:r>
            <a:r>
              <a:rPr lang="fr-FR" sz="1700" b="1" dirty="0" smtClean="0"/>
              <a:t>mobiles </a:t>
            </a:r>
            <a:r>
              <a:rPr lang="fr-FR" sz="1700" b="1" dirty="0" err="1" smtClean="0"/>
              <a:t>gérontopsychiatrie</a:t>
            </a:r>
            <a:endParaRPr lang="fr-FR" sz="17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700" dirty="0"/>
              <a:t>Facilitation du </a:t>
            </a:r>
            <a:r>
              <a:rPr lang="fr-FR" sz="1700" b="1" dirty="0"/>
              <a:t>suivi somatique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700" dirty="0" smtClean="0"/>
              <a:t>Développer les </a:t>
            </a:r>
            <a:r>
              <a:rPr lang="fr-FR" sz="1700" b="1" dirty="0" smtClean="0"/>
              <a:t>cases managers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700" dirty="0" smtClean="0"/>
              <a:t>Développement des </a:t>
            </a:r>
            <a:r>
              <a:rPr lang="fr-FR" sz="1700" b="1" dirty="0" smtClean="0"/>
              <a:t>CLSM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700" dirty="0" smtClean="0"/>
              <a:t>Accompagnement et co-pilotage des ARS sur les futurs </a:t>
            </a:r>
            <a:r>
              <a:rPr lang="fr-FR" sz="1700" b="1" dirty="0" smtClean="0"/>
              <a:t>PTSM et CTCSM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700" dirty="0" smtClean="0"/>
              <a:t>Prise en charge </a:t>
            </a:r>
            <a:r>
              <a:rPr lang="fr-FR" sz="1700" b="1" dirty="0" smtClean="0"/>
              <a:t>innovante des ados complexes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700" dirty="0" smtClean="0"/>
              <a:t>Renforcer les liens avec les </a:t>
            </a:r>
            <a:r>
              <a:rPr lang="fr-FR" sz="1700" b="1" dirty="0" smtClean="0"/>
              <a:t>familles</a:t>
            </a:r>
          </a:p>
        </p:txBody>
      </p:sp>
      <p:sp>
        <p:nvSpPr>
          <p:cNvPr id="27" name="ZoneTexte 26"/>
          <p:cNvSpPr txBox="1"/>
          <p:nvPr/>
        </p:nvSpPr>
        <p:spPr>
          <a:xfrm>
            <a:off x="7137175" y="7093774"/>
            <a:ext cx="569849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 smtClean="0"/>
              <a:t>Equipe mobile psy handicap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 smtClean="0"/>
              <a:t>HAD psy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 smtClean="0"/>
              <a:t>Télémédecine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Evaluation des </a:t>
            </a:r>
            <a:r>
              <a:rPr lang="fr-FR" b="1" dirty="0" smtClean="0"/>
              <a:t>dispositifs de coordination des soins primaires</a:t>
            </a:r>
            <a:r>
              <a:rPr lang="fr-FR" dirty="0" smtClean="0"/>
              <a:t> et de la</a:t>
            </a:r>
            <a:r>
              <a:rPr lang="fr-FR" b="1" dirty="0" smtClean="0"/>
              <a:t> psychiatrie </a:t>
            </a:r>
            <a:r>
              <a:rPr lang="fr-FR" dirty="0" smtClean="0"/>
              <a:t>mis en place à Toulouse à fin d’extension à l’ensemble de la région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Document de travail - Mai 2017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8728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>
    <Statut_x0020_du_x0020_document xmlns="f95cf4cf-764b-4ee2-935e-c99541ce7fce" xsi:nil="true"/>
    <Date_x0020_de_x0020_validation_x0020_attendue xmlns="f95cf4cf-764b-4ee2-935e-c99541ce7fce" xsi:nil="true"/>
    <Chantiers xmlns="f95cf4cf-764b-4ee2-935e-c99541ce7fce" xsi:nil="true"/>
    <Typologie_x0020_de_x0020_document xmlns="f95cf4cf-764b-4ee2-935e-c99541ce7fce" xsi:nil="true"/>
    <Fonctions_x0020_Projet_x0020_ARS xmlns="f95cf4cf-764b-4ee2-935e-c99541ce7fce" xsi:nil="true"/>
    <Th_x00e8_me_x0020_ARS xmlns="f95cf4cf-764b-4ee2-935e-c99541ce7fce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0B75DA55160FB40B9057473F2B9F69F" ma:contentTypeVersion="6" ma:contentTypeDescription="Crée un document." ma:contentTypeScope="" ma:versionID="49d91ac0c476823648b8fb3f05380d4a">
  <xsd:schema xmlns:xsd="http://www.w3.org/2001/XMLSchema" xmlns:p="http://schemas.microsoft.com/office/2006/metadata/properties" xmlns:ns2="f95cf4cf-764b-4ee2-935e-c99541ce7fce" targetNamespace="http://schemas.microsoft.com/office/2006/metadata/properties" ma:root="true" ma:fieldsID="c2d4a90f44cc87ada9cc91487d1d4742" ns2:_="">
    <xsd:import namespace="f95cf4cf-764b-4ee2-935e-c99541ce7fce"/>
    <xsd:element name="properties">
      <xsd:complexType>
        <xsd:sequence>
          <xsd:element name="documentManagement">
            <xsd:complexType>
              <xsd:all>
                <xsd:element ref="ns2:Fonctions_x0020_Projet_x0020_ARS" minOccurs="0"/>
                <xsd:element ref="ns2:Th_x00e8_me_x0020_ARS" minOccurs="0"/>
                <xsd:element ref="ns2:Typologie_x0020_de_x0020_document" minOccurs="0"/>
                <xsd:element ref="ns2:Statut_x0020_du_x0020_document" minOccurs="0"/>
                <xsd:element ref="ns2:Date_x0020_de_x0020_validation_x0020_attendue" minOccurs="0"/>
                <xsd:element ref="ns2:Chantiers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f95cf4cf-764b-4ee2-935e-c99541ce7fce" elementFormDefault="qualified">
    <xsd:import namespace="http://schemas.microsoft.com/office/2006/documentManagement/types"/>
    <xsd:element name="Fonctions_x0020_Projet_x0020_ARS" ma:index="8" nillable="true" ma:displayName="Fonctions Projet ARS" ma:description="regroupement des Thèmes projet ARS en Fonction" ma:format="Dropdown" ma:internalName="Fonctions_x0020_Projet_x0020_ARS">
      <xsd:simpleType>
        <xsd:restriction base="dms:Choice">
          <xsd:enumeration value="Fonctions transverses"/>
          <xsd:enumeration value="Fonctions Métiers"/>
          <xsd:enumeration value="Fonctions Supports"/>
        </xsd:restriction>
      </xsd:simpleType>
    </xsd:element>
    <xsd:element name="Th_x00e8_me_x0020_ARS" ma:index="9" nillable="true" ma:displayName="Thème ARS" ma:description="Groupes thématiques du projet ARS" ma:format="Dropdown" ma:internalName="Th_x00e8_me_x0020_ARS">
      <xsd:simpleType>
        <xsd:restriction base="dms:Choice">
          <xsd:enumeration value="COMOP COMEX"/>
          <xsd:enumeration value="Communication"/>
          <xsd:enumeration value="Correspondants régionaux"/>
          <xsd:enumeration value="Démocratie sanitaire"/>
          <xsd:enumeration value="Fonction budgétaire et comptable"/>
          <xsd:enumeration value="Fonction  RH - Accompagnement RH"/>
          <xsd:enumeration value="Fonction  RH - Mise en place de la fonction"/>
          <xsd:enumeration value="Fonction S.I"/>
          <xsd:enumeration value="Immobilier et Logistique"/>
          <xsd:enumeration value="Pilotage de la mise en oeuvre des ARS"/>
          <xsd:enumeration value="Pilotage national"/>
          <xsd:enumeration value="Prévention/VSS"/>
          <xsd:enumeration value="Régulation"/>
          <xsd:enumeration value="Santé Publique"/>
          <xsd:enumeration value="Stratégie / Projets Régionaux de Santé"/>
        </xsd:restriction>
      </xsd:simpleType>
    </xsd:element>
    <xsd:element name="Typologie_x0020_de_x0020_document" ma:index="10" nillable="true" ma:displayName="Typologie de document" ma:format="Dropdown" ma:internalName="Typologie_x0020_de_x0020_document">
      <xsd:simpleType>
        <xsd:restriction base="dms:Choice">
          <xsd:enumeration value="Autre"/>
          <xsd:enumeration value="Cahier des charges"/>
          <xsd:enumeration value="Circulaire / décret / instruction"/>
          <xsd:enumeration value="Compte rendu de réunion / PV"/>
          <xsd:enumeration value="Modèle de document"/>
          <xsd:enumeration value="Note"/>
          <xsd:enumeration value="Support de réunion"/>
        </xsd:restriction>
      </xsd:simpleType>
    </xsd:element>
    <xsd:element name="Statut_x0020_du_x0020_document" ma:index="11" nillable="true" ma:displayName="Statut du document" ma:format="Dropdown" ma:internalName="Statut_x0020_du_x0020_document">
      <xsd:simpleType>
        <xsd:restriction base="dms:Choice">
          <xsd:enumeration value="A valider"/>
          <xsd:enumeration value="Validé"/>
          <xsd:enumeration value="Livrable"/>
        </xsd:restriction>
      </xsd:simpleType>
    </xsd:element>
    <xsd:element name="Date_x0020_de_x0020_validation_x0020_attendue" ma:index="12" nillable="true" ma:displayName="Date de validation attendue" ma:format="DateOnly" ma:internalName="Date_x0020_de_x0020_validation_x0020_attendue">
      <xsd:simpleType>
        <xsd:restriction base="dms:DateTime"/>
      </xsd:simpleType>
    </xsd:element>
    <xsd:element name="Chantiers" ma:index="13" nillable="true" ma:displayName="Chantiers" ma:description="ATTENTION, &#10;À CHAQUE FOIS QUE VOUS CRÉEREZ UN CHANTIER/SOUS-SITE, IL FAUDRA ÉGALEMENT RAJOUTER LE NOM DU CHANTIER/SOUS-SITE DANS CETTE COLONNE" ma:format="Dropdown" ma:internalName="Chantiers">
      <xsd:simpleType>
        <xsd:restriction base="dms:Choice">
          <xsd:enumeration value="chantier 1 (voir description)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 ma:readOnly="true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6C73E150-BB81-4A85-B8FD-B3E2F044A69D}">
  <ds:schemaRefs>
    <ds:schemaRef ds:uri="http://purl.org/dc/elements/1.1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f95cf4cf-764b-4ee2-935e-c99541ce7fce"/>
    <ds:schemaRef ds:uri="http://purl.org/dc/terms/"/>
    <ds:schemaRef ds:uri="http://purl.org/dc/dcmitype/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063D6A1E-8AC7-4A1C-8946-677A9E3D1BC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8E6CD43-09BA-424D-AC6F-B9295EA27C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95cf4cf-764b-4ee2-935e-c99541ce7fce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1538</TotalTime>
  <Words>778</Words>
  <Application>Microsoft Office PowerPoint</Application>
  <PresentationFormat>Personnalisé</PresentationFormat>
  <Paragraphs>122</Paragraphs>
  <Slides>7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Thème Office</vt:lpstr>
      <vt:lpstr>Présentation PowerPoint</vt:lpstr>
      <vt:lpstr>Sommaire</vt:lpstr>
      <vt:lpstr>1. Etat des lieux </vt:lpstr>
      <vt:lpstr>Présentation PowerPoint</vt:lpstr>
      <vt:lpstr>2. Réalisations structurantes des précédents PRS</vt:lpstr>
      <vt:lpstr>2. Réalisations structurantes des précédents PRS</vt:lpstr>
      <vt:lpstr>3. Consolidation du diagnostic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Théo Gamel Niepce</dc:creator>
  <cp:lastModifiedBy>Sylvie Chamvoux</cp:lastModifiedBy>
  <cp:revision>126</cp:revision>
  <cp:lastPrinted>2017-04-25T15:49:36Z</cp:lastPrinted>
  <dcterms:created xsi:type="dcterms:W3CDTF">2017-04-14T16:18:05Z</dcterms:created>
  <dcterms:modified xsi:type="dcterms:W3CDTF">2017-05-22T08:02:34Z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0x010100C0B75DA55160FB40B9057473F2B9F69F</vt:lpwstr>
  </property>
</Properties>
</file>