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6"/>
  </p:notesMasterIdLst>
  <p:sldIdLst>
    <p:sldId id="280" r:id="rId5"/>
    <p:sldId id="271" r:id="rId6"/>
    <p:sldId id="258" r:id="rId7"/>
    <p:sldId id="259" r:id="rId8"/>
    <p:sldId id="282" r:id="rId9"/>
    <p:sldId id="283" r:id="rId10"/>
    <p:sldId id="274" r:id="rId11"/>
    <p:sldId id="263" r:id="rId12"/>
    <p:sldId id="276" r:id="rId13"/>
    <p:sldId id="278" r:id="rId14"/>
    <p:sldId id="277" r:id="rId15"/>
  </p:sldIdLst>
  <p:sldSz cx="13208000" cy="9906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4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ecile coourant" initials="cc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682"/>
    <a:srgbClr val="0F7CD5"/>
    <a:srgbClr val="01386E"/>
    <a:srgbClr val="00A3B7"/>
    <a:srgbClr val="E95C45"/>
    <a:srgbClr val="90C946"/>
    <a:srgbClr val="44546A"/>
    <a:srgbClr val="E7E6E6"/>
    <a:srgbClr val="AE6E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29" autoAdjust="0"/>
    <p:restoredTop sz="94660"/>
  </p:normalViewPr>
  <p:slideViewPr>
    <p:cSldViewPr snapToGrid="0">
      <p:cViewPr varScale="1">
        <p:scale>
          <a:sx n="46" d="100"/>
          <a:sy n="46" d="100"/>
        </p:scale>
        <p:origin x="1416" y="36"/>
      </p:cViewPr>
      <p:guideLst>
        <p:guide orient="horz" pos="3120"/>
        <p:guide pos="4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9FD312-3A39-4108-9435-5BC46E4A15D5}" type="datetimeFigureOut">
              <a:rPr lang="fr-FR" smtClean="0"/>
              <a:t>22/05/2017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42024F-94A2-4269-BECE-38BD283C7B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2243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42024F-94A2-4269-BECE-38BD283C7BF3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9226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42024F-94A2-4269-BECE-38BD283C7BF3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70773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42024F-94A2-4269-BECE-38BD283C7BF3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19547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42024F-94A2-4269-BECE-38BD283C7BF3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0311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1621191"/>
            <a:ext cx="11226800" cy="19949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4875" y="4323378"/>
            <a:ext cx="9906000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64746" y="4927027"/>
            <a:ext cx="2148671" cy="165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0853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2500" y="527405"/>
            <a:ext cx="8699500" cy="818795"/>
          </a:xfrm>
        </p:spPr>
        <p:txBody>
          <a:bodyPr>
            <a:normAutofit/>
          </a:bodyPr>
          <a:lstStyle>
            <a:lvl1pPr marL="0" algn="ctr" defTabSz="914400" rtl="0" eaLnBrk="1" latinLnBrk="0" hangingPunct="1">
              <a:defRPr lang="en-US" sz="3200" b="1" kern="1200" dirty="0">
                <a:solidFill>
                  <a:srgbClr val="2C384E"/>
                </a:solidFill>
                <a:latin typeface="Calibri Light" pitchFamily="34" charset="0"/>
                <a:ea typeface="+mn-ea"/>
                <a:cs typeface="+mn-cs"/>
              </a:defRPr>
            </a:lvl1pPr>
          </a:lstStyle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866900"/>
            <a:ext cx="11391900" cy="695378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 smtClean="0"/>
              <a:t>Elaboration du PRS 2 – ARS Occitanie – Groupes de travail</a:t>
            </a:r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0654" y="527404"/>
            <a:ext cx="1131946" cy="870850"/>
          </a:xfrm>
          <a:prstGeom prst="rect">
            <a:avLst/>
          </a:prstGeom>
        </p:spPr>
      </p:pic>
      <p:cxnSp>
        <p:nvCxnSpPr>
          <p:cNvPr id="9" name="Connecteur droit 8"/>
          <p:cNvCxnSpPr/>
          <p:nvPr userDrawn="1"/>
        </p:nvCxnSpPr>
        <p:spPr>
          <a:xfrm>
            <a:off x="2063750" y="527404"/>
            <a:ext cx="12700" cy="818795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8250" y="619771"/>
            <a:ext cx="1267216" cy="67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82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172" y="2469624"/>
            <a:ext cx="11391900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1172" y="6629226"/>
            <a:ext cx="11391900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/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2524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8050" y="2637014"/>
            <a:ext cx="5613400" cy="628526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86550" y="2637014"/>
            <a:ext cx="5613400" cy="628526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0722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770" y="527405"/>
            <a:ext cx="11391900" cy="191470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9772" y="2428347"/>
            <a:ext cx="5587602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9772" y="3618442"/>
            <a:ext cx="5587602" cy="532218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86551" y="2428347"/>
            <a:ext cx="5615120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86551" y="3618442"/>
            <a:ext cx="5615120" cy="532218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7165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6347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7948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770" y="660400"/>
            <a:ext cx="4259924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15120" y="1426283"/>
            <a:ext cx="6686550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9770" y="2971800"/>
            <a:ext cx="4259924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1343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770" y="660400"/>
            <a:ext cx="4259924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15120" y="1426283"/>
            <a:ext cx="6686550" cy="7039681"/>
          </a:xfrm>
        </p:spPr>
        <p:txBody>
          <a:bodyPr anchor="t"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9770" y="2971800"/>
            <a:ext cx="4259924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54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7159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51976" y="527403"/>
            <a:ext cx="2847975" cy="839487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08051" y="527403"/>
            <a:ext cx="8378825" cy="839487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3596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61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8050" y="527405"/>
            <a:ext cx="11391900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8050" y="2637014"/>
            <a:ext cx="11391900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8050" y="9181397"/>
            <a:ext cx="29718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5150" y="9181397"/>
            <a:ext cx="4457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8150" y="9181397"/>
            <a:ext cx="29718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712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456" y="7113399"/>
            <a:ext cx="1855541" cy="1070398"/>
          </a:xfrm>
          <a:prstGeom prst="rect">
            <a:avLst/>
          </a:prstGeom>
        </p:spPr>
      </p:pic>
      <p:sp>
        <p:nvSpPr>
          <p:cNvPr id="10" name="TextBox 48"/>
          <p:cNvSpPr txBox="1"/>
          <p:nvPr/>
        </p:nvSpPr>
        <p:spPr>
          <a:xfrm>
            <a:off x="779354" y="1574167"/>
            <a:ext cx="6731228" cy="1337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44" b="1" dirty="0" smtClean="0">
                <a:solidFill>
                  <a:srgbClr val="2C384E"/>
                </a:solidFill>
                <a:latin typeface="Calibri Light" pitchFamily="34" charset="0"/>
              </a:rPr>
              <a:t>Bilan du parcours Personnes Agées</a:t>
            </a:r>
            <a:endParaRPr lang="fr-FR" sz="3467" dirty="0">
              <a:solidFill>
                <a:srgbClr val="2C384E"/>
              </a:solidFill>
              <a:latin typeface="Calibri Light" pitchFamily="34" charset="0"/>
            </a:endParaRPr>
          </a:p>
        </p:txBody>
      </p:sp>
      <p:cxnSp>
        <p:nvCxnSpPr>
          <p:cNvPr id="11" name="Straight Connector 56"/>
          <p:cNvCxnSpPr/>
          <p:nvPr/>
        </p:nvCxnSpPr>
        <p:spPr>
          <a:xfrm flipV="1">
            <a:off x="779292" y="3745205"/>
            <a:ext cx="0" cy="2384687"/>
          </a:xfrm>
          <a:prstGeom prst="line">
            <a:avLst/>
          </a:prstGeom>
          <a:ln w="3175">
            <a:solidFill>
              <a:srgbClr val="2C38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6"/>
          <p:cNvSpPr/>
          <p:nvPr/>
        </p:nvSpPr>
        <p:spPr>
          <a:xfrm>
            <a:off x="771332" y="3476029"/>
            <a:ext cx="3826241" cy="748891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0" rtlCol="0" anchor="ctr"/>
          <a:lstStyle/>
          <a:p>
            <a:r>
              <a:rPr lang="fr-FR" sz="2022" dirty="0" smtClean="0">
                <a:solidFill>
                  <a:srgbClr val="2C384E"/>
                </a:solidFill>
                <a:latin typeface="Calibri Light" pitchFamily="34" charset="0"/>
              </a:rPr>
              <a:t>Document de travail</a:t>
            </a:r>
          </a:p>
          <a:p>
            <a:r>
              <a:rPr lang="fr-FR" sz="2022" dirty="0" smtClean="0">
                <a:solidFill>
                  <a:srgbClr val="2C384E"/>
                </a:solidFill>
                <a:latin typeface="Calibri Light" pitchFamily="34" charset="0"/>
              </a:rPr>
              <a:t>Mai 2017</a:t>
            </a:r>
            <a:endParaRPr lang="fr-FR" sz="2022" dirty="0">
              <a:solidFill>
                <a:srgbClr val="2C384E"/>
              </a:solidFill>
              <a:latin typeface="Calibri Light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24432">
            <a:off x="3943653" y="3707503"/>
            <a:ext cx="4392829" cy="3733903"/>
          </a:xfrm>
          <a:prstGeom prst="rect">
            <a:avLst/>
          </a:prstGeom>
        </p:spPr>
      </p:pic>
      <p:sp>
        <p:nvSpPr>
          <p:cNvPr id="1038" name="Freeform 62"/>
          <p:cNvSpPr>
            <a:spLocks/>
          </p:cNvSpPr>
          <p:nvPr/>
        </p:nvSpPr>
        <p:spPr bwMode="auto">
          <a:xfrm>
            <a:off x="-26454" y="6185906"/>
            <a:ext cx="577597" cy="902662"/>
          </a:xfrm>
          <a:custGeom>
            <a:avLst/>
            <a:gdLst>
              <a:gd name="T0" fmla="*/ 81 w 182"/>
              <a:gd name="T1" fmla="*/ 35 h 284"/>
              <a:gd name="T2" fmla="*/ 11 w 182"/>
              <a:gd name="T3" fmla="*/ 249 h 284"/>
              <a:gd name="T4" fmla="*/ 35 w 182"/>
              <a:gd name="T5" fmla="*/ 284 h 284"/>
              <a:gd name="T6" fmla="*/ 182 w 182"/>
              <a:gd name="T7" fmla="*/ 284 h 284"/>
              <a:gd name="T8" fmla="*/ 106 w 182"/>
              <a:gd name="T9" fmla="*/ 39 h 284"/>
              <a:gd name="T10" fmla="*/ 127 w 182"/>
              <a:gd name="T11" fmla="*/ 0 h 284"/>
              <a:gd name="T12" fmla="*/ 81 w 182"/>
              <a:gd name="T13" fmla="*/ 35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2" h="284">
                <a:moveTo>
                  <a:pt x="81" y="35"/>
                </a:moveTo>
                <a:cubicBezTo>
                  <a:pt x="11" y="249"/>
                  <a:pt x="11" y="249"/>
                  <a:pt x="11" y="249"/>
                </a:cubicBezTo>
                <a:cubicBezTo>
                  <a:pt x="11" y="249"/>
                  <a:pt x="0" y="284"/>
                  <a:pt x="35" y="284"/>
                </a:cubicBezTo>
                <a:cubicBezTo>
                  <a:pt x="182" y="284"/>
                  <a:pt x="182" y="284"/>
                  <a:pt x="182" y="284"/>
                </a:cubicBezTo>
                <a:cubicBezTo>
                  <a:pt x="106" y="39"/>
                  <a:pt x="106" y="39"/>
                  <a:pt x="106" y="39"/>
                </a:cubicBezTo>
                <a:cubicBezTo>
                  <a:pt x="92" y="5"/>
                  <a:pt x="127" y="0"/>
                  <a:pt x="127" y="0"/>
                </a:cubicBezTo>
                <a:cubicBezTo>
                  <a:pt x="127" y="0"/>
                  <a:pt x="92" y="0"/>
                  <a:pt x="81" y="35"/>
                </a:cubicBezTo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39" name="Freeform 63"/>
          <p:cNvSpPr>
            <a:spLocks/>
          </p:cNvSpPr>
          <p:nvPr/>
        </p:nvSpPr>
        <p:spPr bwMode="auto">
          <a:xfrm>
            <a:off x="259657" y="6183219"/>
            <a:ext cx="983258" cy="552075"/>
          </a:xfrm>
          <a:custGeom>
            <a:avLst/>
            <a:gdLst>
              <a:gd name="T0" fmla="*/ 37 w 310"/>
              <a:gd name="T1" fmla="*/ 0 h 174"/>
              <a:gd name="T2" fmla="*/ 11 w 310"/>
              <a:gd name="T3" fmla="*/ 34 h 174"/>
              <a:gd name="T4" fmla="*/ 56 w 310"/>
              <a:gd name="T5" fmla="*/ 174 h 174"/>
              <a:gd name="T6" fmla="*/ 265 w 310"/>
              <a:gd name="T7" fmla="*/ 26 h 174"/>
              <a:gd name="T8" fmla="*/ 310 w 310"/>
              <a:gd name="T9" fmla="*/ 34 h 174"/>
              <a:gd name="T10" fmla="*/ 262 w 310"/>
              <a:gd name="T11" fmla="*/ 0 h 174"/>
              <a:gd name="T12" fmla="*/ 37 w 310"/>
              <a:gd name="T13" fmla="*/ 0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0" h="174">
                <a:moveTo>
                  <a:pt x="37" y="0"/>
                </a:moveTo>
                <a:cubicBezTo>
                  <a:pt x="37" y="0"/>
                  <a:pt x="0" y="0"/>
                  <a:pt x="11" y="34"/>
                </a:cubicBezTo>
                <a:cubicBezTo>
                  <a:pt x="56" y="174"/>
                  <a:pt x="56" y="174"/>
                  <a:pt x="56" y="174"/>
                </a:cubicBezTo>
                <a:cubicBezTo>
                  <a:pt x="265" y="26"/>
                  <a:pt x="265" y="26"/>
                  <a:pt x="265" y="26"/>
                </a:cubicBezTo>
                <a:cubicBezTo>
                  <a:pt x="294" y="2"/>
                  <a:pt x="310" y="34"/>
                  <a:pt x="310" y="34"/>
                </a:cubicBezTo>
                <a:cubicBezTo>
                  <a:pt x="310" y="34"/>
                  <a:pt x="299" y="0"/>
                  <a:pt x="262" y="0"/>
                </a:cubicBezTo>
                <a:lnTo>
                  <a:pt x="37" y="0"/>
                </a:lnTo>
                <a:close/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0" name="Freeform 64"/>
          <p:cNvSpPr>
            <a:spLocks/>
          </p:cNvSpPr>
          <p:nvPr/>
        </p:nvSpPr>
        <p:spPr bwMode="auto">
          <a:xfrm>
            <a:off x="735167" y="6230234"/>
            <a:ext cx="764309" cy="921467"/>
          </a:xfrm>
          <a:custGeom>
            <a:avLst/>
            <a:gdLst>
              <a:gd name="T0" fmla="*/ 120 w 241"/>
              <a:gd name="T1" fmla="*/ 6 h 290"/>
              <a:gd name="T2" fmla="*/ 0 w 241"/>
              <a:gd name="T3" fmla="*/ 92 h 290"/>
              <a:gd name="T4" fmla="*/ 207 w 241"/>
              <a:gd name="T5" fmla="*/ 246 h 290"/>
              <a:gd name="T6" fmla="*/ 213 w 241"/>
              <a:gd name="T7" fmla="*/ 290 h 290"/>
              <a:gd name="T8" fmla="*/ 230 w 241"/>
              <a:gd name="T9" fmla="*/ 234 h 290"/>
              <a:gd name="T10" fmla="*/ 160 w 241"/>
              <a:gd name="T11" fmla="*/ 21 h 290"/>
              <a:gd name="T12" fmla="*/ 137 w 241"/>
              <a:gd name="T13" fmla="*/ 0 h 290"/>
              <a:gd name="T14" fmla="*/ 120 w 241"/>
              <a:gd name="T15" fmla="*/ 6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1" h="290">
                <a:moveTo>
                  <a:pt x="120" y="6"/>
                </a:moveTo>
                <a:cubicBezTo>
                  <a:pt x="0" y="92"/>
                  <a:pt x="0" y="92"/>
                  <a:pt x="0" y="92"/>
                </a:cubicBezTo>
                <a:cubicBezTo>
                  <a:pt x="207" y="246"/>
                  <a:pt x="207" y="246"/>
                  <a:pt x="207" y="246"/>
                </a:cubicBezTo>
                <a:cubicBezTo>
                  <a:pt x="238" y="265"/>
                  <a:pt x="213" y="290"/>
                  <a:pt x="213" y="290"/>
                </a:cubicBezTo>
                <a:cubicBezTo>
                  <a:pt x="213" y="290"/>
                  <a:pt x="241" y="270"/>
                  <a:pt x="230" y="234"/>
                </a:cubicBezTo>
                <a:cubicBezTo>
                  <a:pt x="160" y="21"/>
                  <a:pt x="160" y="21"/>
                  <a:pt x="160" y="21"/>
                </a:cubicBezTo>
                <a:cubicBezTo>
                  <a:pt x="160" y="21"/>
                  <a:pt x="154" y="0"/>
                  <a:pt x="137" y="0"/>
                </a:cubicBezTo>
                <a:cubicBezTo>
                  <a:pt x="133" y="0"/>
                  <a:pt x="127" y="1"/>
                  <a:pt x="120" y="6"/>
                </a:cubicBezTo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1" name="Freeform 65"/>
          <p:cNvSpPr>
            <a:spLocks/>
          </p:cNvSpPr>
          <p:nvPr/>
        </p:nvSpPr>
        <p:spPr bwMode="auto">
          <a:xfrm>
            <a:off x="-14367" y="6979766"/>
            <a:ext cx="936246" cy="663565"/>
          </a:xfrm>
          <a:custGeom>
            <a:avLst/>
            <a:gdLst>
              <a:gd name="T0" fmla="*/ 4 w 295"/>
              <a:gd name="T1" fmla="*/ 14 h 209"/>
              <a:gd name="T2" fmla="*/ 4 w 295"/>
              <a:gd name="T3" fmla="*/ 14 h 209"/>
              <a:gd name="T4" fmla="*/ 25 w 295"/>
              <a:gd name="T5" fmla="*/ 55 h 209"/>
              <a:gd name="T6" fmla="*/ 207 w 295"/>
              <a:gd name="T7" fmla="*/ 187 h 209"/>
              <a:gd name="T8" fmla="*/ 248 w 295"/>
              <a:gd name="T9" fmla="*/ 176 h 209"/>
              <a:gd name="T10" fmla="*/ 295 w 295"/>
              <a:gd name="T11" fmla="*/ 33 h 209"/>
              <a:gd name="T12" fmla="*/ 37 w 295"/>
              <a:gd name="T13" fmla="*/ 33 h 209"/>
              <a:gd name="T14" fmla="*/ 6 w 295"/>
              <a:gd name="T15" fmla="*/ 0 h 209"/>
              <a:gd name="T16" fmla="*/ 4 w 295"/>
              <a:gd name="T17" fmla="*/ 14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09">
                <a:moveTo>
                  <a:pt x="4" y="14"/>
                </a:moveTo>
                <a:cubicBezTo>
                  <a:pt x="4" y="14"/>
                  <a:pt x="4" y="14"/>
                  <a:pt x="4" y="14"/>
                </a:cubicBezTo>
                <a:cubicBezTo>
                  <a:pt x="4" y="26"/>
                  <a:pt x="8" y="43"/>
                  <a:pt x="25" y="55"/>
                </a:cubicBezTo>
                <a:cubicBezTo>
                  <a:pt x="207" y="187"/>
                  <a:pt x="207" y="187"/>
                  <a:pt x="207" y="187"/>
                </a:cubicBezTo>
                <a:cubicBezTo>
                  <a:pt x="207" y="187"/>
                  <a:pt x="237" y="209"/>
                  <a:pt x="248" y="176"/>
                </a:cubicBezTo>
                <a:cubicBezTo>
                  <a:pt x="295" y="33"/>
                  <a:pt x="295" y="33"/>
                  <a:pt x="295" y="33"/>
                </a:cubicBezTo>
                <a:cubicBezTo>
                  <a:pt x="37" y="33"/>
                  <a:pt x="37" y="33"/>
                  <a:pt x="37" y="33"/>
                </a:cubicBezTo>
                <a:cubicBezTo>
                  <a:pt x="0" y="35"/>
                  <a:pt x="6" y="0"/>
                  <a:pt x="6" y="0"/>
                </a:cubicBezTo>
                <a:cubicBezTo>
                  <a:pt x="6" y="0"/>
                  <a:pt x="4" y="6"/>
                  <a:pt x="4" y="14"/>
                </a:cubicBezTo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2" name="Freeform 66"/>
          <p:cNvSpPr>
            <a:spLocks/>
          </p:cNvSpPr>
          <p:nvPr/>
        </p:nvSpPr>
        <p:spPr bwMode="auto">
          <a:xfrm>
            <a:off x="646513" y="6744697"/>
            <a:ext cx="856993" cy="898634"/>
          </a:xfrm>
          <a:custGeom>
            <a:avLst/>
            <a:gdLst>
              <a:gd name="T0" fmla="*/ 41 w 270"/>
              <a:gd name="T1" fmla="*/ 243 h 283"/>
              <a:gd name="T2" fmla="*/ 0 w 270"/>
              <a:gd name="T3" fmla="*/ 262 h 283"/>
              <a:gd name="T4" fmla="*/ 59 w 270"/>
              <a:gd name="T5" fmla="*/ 261 h 283"/>
              <a:gd name="T6" fmla="*/ 240 w 270"/>
              <a:gd name="T7" fmla="*/ 129 h 283"/>
              <a:gd name="T8" fmla="*/ 242 w 270"/>
              <a:gd name="T9" fmla="*/ 87 h 283"/>
              <a:gd name="T10" fmla="*/ 123 w 270"/>
              <a:gd name="T11" fmla="*/ 0 h 283"/>
              <a:gd name="T12" fmla="*/ 41 w 270"/>
              <a:gd name="T13" fmla="*/ 243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70" h="283">
                <a:moveTo>
                  <a:pt x="41" y="243"/>
                </a:moveTo>
                <a:cubicBezTo>
                  <a:pt x="32" y="279"/>
                  <a:pt x="0" y="262"/>
                  <a:pt x="0" y="262"/>
                </a:cubicBezTo>
                <a:cubicBezTo>
                  <a:pt x="0" y="262"/>
                  <a:pt x="29" y="283"/>
                  <a:pt x="59" y="261"/>
                </a:cubicBezTo>
                <a:cubicBezTo>
                  <a:pt x="240" y="129"/>
                  <a:pt x="240" y="129"/>
                  <a:pt x="240" y="129"/>
                </a:cubicBezTo>
                <a:cubicBezTo>
                  <a:pt x="240" y="129"/>
                  <a:pt x="270" y="107"/>
                  <a:pt x="242" y="87"/>
                </a:cubicBezTo>
                <a:cubicBezTo>
                  <a:pt x="123" y="0"/>
                  <a:pt x="123" y="0"/>
                  <a:pt x="123" y="0"/>
                </a:cubicBezTo>
                <a:lnTo>
                  <a:pt x="41" y="243"/>
                </a:lnTo>
                <a:close/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3" name="Freeform 67"/>
          <p:cNvSpPr>
            <a:spLocks/>
          </p:cNvSpPr>
          <p:nvPr/>
        </p:nvSpPr>
        <p:spPr bwMode="auto">
          <a:xfrm>
            <a:off x="-26454" y="6185906"/>
            <a:ext cx="577597" cy="902662"/>
          </a:xfrm>
          <a:custGeom>
            <a:avLst/>
            <a:gdLst>
              <a:gd name="T0" fmla="*/ 81 w 182"/>
              <a:gd name="T1" fmla="*/ 35 h 284"/>
              <a:gd name="T2" fmla="*/ 11 w 182"/>
              <a:gd name="T3" fmla="*/ 249 h 284"/>
              <a:gd name="T4" fmla="*/ 35 w 182"/>
              <a:gd name="T5" fmla="*/ 284 h 284"/>
              <a:gd name="T6" fmla="*/ 182 w 182"/>
              <a:gd name="T7" fmla="*/ 284 h 284"/>
              <a:gd name="T8" fmla="*/ 106 w 182"/>
              <a:gd name="T9" fmla="*/ 39 h 284"/>
              <a:gd name="T10" fmla="*/ 127 w 182"/>
              <a:gd name="T11" fmla="*/ 0 h 284"/>
              <a:gd name="T12" fmla="*/ 81 w 182"/>
              <a:gd name="T13" fmla="*/ 35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2" h="284">
                <a:moveTo>
                  <a:pt x="81" y="35"/>
                </a:moveTo>
                <a:cubicBezTo>
                  <a:pt x="11" y="249"/>
                  <a:pt x="11" y="249"/>
                  <a:pt x="11" y="249"/>
                </a:cubicBezTo>
                <a:cubicBezTo>
                  <a:pt x="11" y="249"/>
                  <a:pt x="0" y="284"/>
                  <a:pt x="35" y="284"/>
                </a:cubicBezTo>
                <a:cubicBezTo>
                  <a:pt x="182" y="284"/>
                  <a:pt x="182" y="284"/>
                  <a:pt x="182" y="284"/>
                </a:cubicBezTo>
                <a:cubicBezTo>
                  <a:pt x="106" y="39"/>
                  <a:pt x="106" y="39"/>
                  <a:pt x="106" y="39"/>
                </a:cubicBezTo>
                <a:cubicBezTo>
                  <a:pt x="92" y="5"/>
                  <a:pt x="127" y="0"/>
                  <a:pt x="127" y="0"/>
                </a:cubicBezTo>
                <a:cubicBezTo>
                  <a:pt x="127" y="0"/>
                  <a:pt x="92" y="0"/>
                  <a:pt x="81" y="35"/>
                </a:cubicBezTo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4" name="Freeform 68"/>
          <p:cNvSpPr>
            <a:spLocks/>
          </p:cNvSpPr>
          <p:nvPr/>
        </p:nvSpPr>
        <p:spPr bwMode="auto">
          <a:xfrm>
            <a:off x="259657" y="6183219"/>
            <a:ext cx="983258" cy="552075"/>
          </a:xfrm>
          <a:custGeom>
            <a:avLst/>
            <a:gdLst>
              <a:gd name="T0" fmla="*/ 37 w 310"/>
              <a:gd name="T1" fmla="*/ 0 h 174"/>
              <a:gd name="T2" fmla="*/ 11 w 310"/>
              <a:gd name="T3" fmla="*/ 34 h 174"/>
              <a:gd name="T4" fmla="*/ 56 w 310"/>
              <a:gd name="T5" fmla="*/ 174 h 174"/>
              <a:gd name="T6" fmla="*/ 265 w 310"/>
              <a:gd name="T7" fmla="*/ 26 h 174"/>
              <a:gd name="T8" fmla="*/ 310 w 310"/>
              <a:gd name="T9" fmla="*/ 34 h 174"/>
              <a:gd name="T10" fmla="*/ 262 w 310"/>
              <a:gd name="T11" fmla="*/ 0 h 174"/>
              <a:gd name="T12" fmla="*/ 37 w 310"/>
              <a:gd name="T13" fmla="*/ 0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0" h="174">
                <a:moveTo>
                  <a:pt x="37" y="0"/>
                </a:moveTo>
                <a:cubicBezTo>
                  <a:pt x="37" y="0"/>
                  <a:pt x="0" y="0"/>
                  <a:pt x="11" y="34"/>
                </a:cubicBezTo>
                <a:cubicBezTo>
                  <a:pt x="56" y="174"/>
                  <a:pt x="56" y="174"/>
                  <a:pt x="56" y="174"/>
                </a:cubicBezTo>
                <a:cubicBezTo>
                  <a:pt x="265" y="26"/>
                  <a:pt x="265" y="26"/>
                  <a:pt x="265" y="26"/>
                </a:cubicBezTo>
                <a:cubicBezTo>
                  <a:pt x="294" y="2"/>
                  <a:pt x="310" y="34"/>
                  <a:pt x="310" y="34"/>
                </a:cubicBezTo>
                <a:cubicBezTo>
                  <a:pt x="310" y="34"/>
                  <a:pt x="299" y="0"/>
                  <a:pt x="262" y="0"/>
                </a:cubicBezTo>
                <a:lnTo>
                  <a:pt x="37" y="0"/>
                </a:lnTo>
                <a:close/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5" name="Freeform 69"/>
          <p:cNvSpPr>
            <a:spLocks/>
          </p:cNvSpPr>
          <p:nvPr/>
        </p:nvSpPr>
        <p:spPr bwMode="auto">
          <a:xfrm>
            <a:off x="735167" y="6230234"/>
            <a:ext cx="764309" cy="921467"/>
          </a:xfrm>
          <a:custGeom>
            <a:avLst/>
            <a:gdLst>
              <a:gd name="T0" fmla="*/ 120 w 241"/>
              <a:gd name="T1" fmla="*/ 6 h 290"/>
              <a:gd name="T2" fmla="*/ 0 w 241"/>
              <a:gd name="T3" fmla="*/ 92 h 290"/>
              <a:gd name="T4" fmla="*/ 207 w 241"/>
              <a:gd name="T5" fmla="*/ 246 h 290"/>
              <a:gd name="T6" fmla="*/ 213 w 241"/>
              <a:gd name="T7" fmla="*/ 290 h 290"/>
              <a:gd name="T8" fmla="*/ 230 w 241"/>
              <a:gd name="T9" fmla="*/ 234 h 290"/>
              <a:gd name="T10" fmla="*/ 160 w 241"/>
              <a:gd name="T11" fmla="*/ 21 h 290"/>
              <a:gd name="T12" fmla="*/ 137 w 241"/>
              <a:gd name="T13" fmla="*/ 0 h 290"/>
              <a:gd name="T14" fmla="*/ 120 w 241"/>
              <a:gd name="T15" fmla="*/ 6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1" h="290">
                <a:moveTo>
                  <a:pt x="120" y="6"/>
                </a:moveTo>
                <a:cubicBezTo>
                  <a:pt x="0" y="92"/>
                  <a:pt x="0" y="92"/>
                  <a:pt x="0" y="92"/>
                </a:cubicBezTo>
                <a:cubicBezTo>
                  <a:pt x="207" y="246"/>
                  <a:pt x="207" y="246"/>
                  <a:pt x="207" y="246"/>
                </a:cubicBezTo>
                <a:cubicBezTo>
                  <a:pt x="238" y="265"/>
                  <a:pt x="213" y="290"/>
                  <a:pt x="213" y="290"/>
                </a:cubicBezTo>
                <a:cubicBezTo>
                  <a:pt x="213" y="290"/>
                  <a:pt x="241" y="270"/>
                  <a:pt x="230" y="234"/>
                </a:cubicBezTo>
                <a:cubicBezTo>
                  <a:pt x="160" y="21"/>
                  <a:pt x="160" y="21"/>
                  <a:pt x="160" y="21"/>
                </a:cubicBezTo>
                <a:cubicBezTo>
                  <a:pt x="160" y="21"/>
                  <a:pt x="154" y="0"/>
                  <a:pt x="137" y="0"/>
                </a:cubicBezTo>
                <a:cubicBezTo>
                  <a:pt x="133" y="0"/>
                  <a:pt x="127" y="1"/>
                  <a:pt x="120" y="6"/>
                </a:cubicBezTo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6" name="Freeform 70"/>
          <p:cNvSpPr>
            <a:spLocks/>
          </p:cNvSpPr>
          <p:nvPr/>
        </p:nvSpPr>
        <p:spPr bwMode="auto">
          <a:xfrm>
            <a:off x="-14367" y="6979766"/>
            <a:ext cx="936246" cy="663565"/>
          </a:xfrm>
          <a:custGeom>
            <a:avLst/>
            <a:gdLst>
              <a:gd name="T0" fmla="*/ 4 w 295"/>
              <a:gd name="T1" fmla="*/ 14 h 209"/>
              <a:gd name="T2" fmla="*/ 4 w 295"/>
              <a:gd name="T3" fmla="*/ 14 h 209"/>
              <a:gd name="T4" fmla="*/ 25 w 295"/>
              <a:gd name="T5" fmla="*/ 55 h 209"/>
              <a:gd name="T6" fmla="*/ 207 w 295"/>
              <a:gd name="T7" fmla="*/ 187 h 209"/>
              <a:gd name="T8" fmla="*/ 248 w 295"/>
              <a:gd name="T9" fmla="*/ 176 h 209"/>
              <a:gd name="T10" fmla="*/ 295 w 295"/>
              <a:gd name="T11" fmla="*/ 33 h 209"/>
              <a:gd name="T12" fmla="*/ 37 w 295"/>
              <a:gd name="T13" fmla="*/ 33 h 209"/>
              <a:gd name="T14" fmla="*/ 6 w 295"/>
              <a:gd name="T15" fmla="*/ 0 h 209"/>
              <a:gd name="T16" fmla="*/ 4 w 295"/>
              <a:gd name="T17" fmla="*/ 14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09">
                <a:moveTo>
                  <a:pt x="4" y="14"/>
                </a:moveTo>
                <a:cubicBezTo>
                  <a:pt x="4" y="14"/>
                  <a:pt x="4" y="14"/>
                  <a:pt x="4" y="14"/>
                </a:cubicBezTo>
                <a:cubicBezTo>
                  <a:pt x="4" y="26"/>
                  <a:pt x="8" y="43"/>
                  <a:pt x="25" y="55"/>
                </a:cubicBezTo>
                <a:cubicBezTo>
                  <a:pt x="207" y="187"/>
                  <a:pt x="207" y="187"/>
                  <a:pt x="207" y="187"/>
                </a:cubicBezTo>
                <a:cubicBezTo>
                  <a:pt x="207" y="187"/>
                  <a:pt x="237" y="209"/>
                  <a:pt x="248" y="176"/>
                </a:cubicBezTo>
                <a:cubicBezTo>
                  <a:pt x="295" y="33"/>
                  <a:pt x="295" y="33"/>
                  <a:pt x="295" y="33"/>
                </a:cubicBezTo>
                <a:cubicBezTo>
                  <a:pt x="37" y="33"/>
                  <a:pt x="37" y="33"/>
                  <a:pt x="37" y="33"/>
                </a:cubicBezTo>
                <a:cubicBezTo>
                  <a:pt x="0" y="35"/>
                  <a:pt x="6" y="0"/>
                  <a:pt x="6" y="0"/>
                </a:cubicBezTo>
                <a:cubicBezTo>
                  <a:pt x="6" y="0"/>
                  <a:pt x="4" y="6"/>
                  <a:pt x="4" y="14"/>
                </a:cubicBezTo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8" name="Freeform 72"/>
          <p:cNvSpPr>
            <a:spLocks/>
          </p:cNvSpPr>
          <p:nvPr/>
        </p:nvSpPr>
        <p:spPr bwMode="auto">
          <a:xfrm>
            <a:off x="646513" y="6744697"/>
            <a:ext cx="856993" cy="898634"/>
          </a:xfrm>
          <a:custGeom>
            <a:avLst/>
            <a:gdLst>
              <a:gd name="T0" fmla="*/ 41 w 270"/>
              <a:gd name="T1" fmla="*/ 243 h 283"/>
              <a:gd name="T2" fmla="*/ 0 w 270"/>
              <a:gd name="T3" fmla="*/ 262 h 283"/>
              <a:gd name="T4" fmla="*/ 59 w 270"/>
              <a:gd name="T5" fmla="*/ 261 h 283"/>
              <a:gd name="T6" fmla="*/ 240 w 270"/>
              <a:gd name="T7" fmla="*/ 129 h 283"/>
              <a:gd name="T8" fmla="*/ 242 w 270"/>
              <a:gd name="T9" fmla="*/ 87 h 283"/>
              <a:gd name="T10" fmla="*/ 123 w 270"/>
              <a:gd name="T11" fmla="*/ 0 h 283"/>
              <a:gd name="T12" fmla="*/ 41 w 270"/>
              <a:gd name="T13" fmla="*/ 243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70" h="283">
                <a:moveTo>
                  <a:pt x="41" y="243"/>
                </a:moveTo>
                <a:cubicBezTo>
                  <a:pt x="32" y="279"/>
                  <a:pt x="0" y="262"/>
                  <a:pt x="0" y="262"/>
                </a:cubicBezTo>
                <a:cubicBezTo>
                  <a:pt x="0" y="262"/>
                  <a:pt x="29" y="283"/>
                  <a:pt x="59" y="261"/>
                </a:cubicBezTo>
                <a:cubicBezTo>
                  <a:pt x="240" y="129"/>
                  <a:pt x="240" y="129"/>
                  <a:pt x="240" y="129"/>
                </a:cubicBezTo>
                <a:cubicBezTo>
                  <a:pt x="240" y="129"/>
                  <a:pt x="270" y="107"/>
                  <a:pt x="242" y="87"/>
                </a:cubicBezTo>
                <a:cubicBezTo>
                  <a:pt x="123" y="0"/>
                  <a:pt x="123" y="0"/>
                  <a:pt x="123" y="0"/>
                </a:cubicBezTo>
                <a:lnTo>
                  <a:pt x="41" y="243"/>
                </a:lnTo>
                <a:close/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9" name="Line 73"/>
          <p:cNvSpPr>
            <a:spLocks noChangeShapeType="1"/>
          </p:cNvSpPr>
          <p:nvPr/>
        </p:nvSpPr>
        <p:spPr bwMode="auto">
          <a:xfrm>
            <a:off x="164285" y="6185906"/>
            <a:ext cx="1339220" cy="0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51" name="Line 75"/>
          <p:cNvSpPr>
            <a:spLocks noChangeShapeType="1"/>
          </p:cNvSpPr>
          <p:nvPr/>
        </p:nvSpPr>
        <p:spPr bwMode="auto">
          <a:xfrm flipH="1" flipV="1">
            <a:off x="1191871" y="6106655"/>
            <a:ext cx="402975" cy="1277429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52" name="Line 76"/>
          <p:cNvSpPr>
            <a:spLocks noChangeShapeType="1"/>
          </p:cNvSpPr>
          <p:nvPr/>
        </p:nvSpPr>
        <p:spPr bwMode="auto">
          <a:xfrm flipV="1">
            <a:off x="684123" y="7081853"/>
            <a:ext cx="828785" cy="596402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53" name="Line 77"/>
          <p:cNvSpPr>
            <a:spLocks noChangeShapeType="1"/>
          </p:cNvSpPr>
          <p:nvPr/>
        </p:nvSpPr>
        <p:spPr bwMode="auto">
          <a:xfrm flipV="1">
            <a:off x="255626" y="6271873"/>
            <a:ext cx="828785" cy="597746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56" name="Line 80"/>
          <p:cNvSpPr>
            <a:spLocks noChangeShapeType="1"/>
          </p:cNvSpPr>
          <p:nvPr/>
        </p:nvSpPr>
        <p:spPr bwMode="auto">
          <a:xfrm flipH="1">
            <a:off x="-140632" y="6164414"/>
            <a:ext cx="412377" cy="1273399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50" name="Line 74"/>
          <p:cNvSpPr>
            <a:spLocks noChangeShapeType="1"/>
          </p:cNvSpPr>
          <p:nvPr/>
        </p:nvSpPr>
        <p:spPr bwMode="auto">
          <a:xfrm>
            <a:off x="-156751" y="7088568"/>
            <a:ext cx="1336533" cy="0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grpSp>
        <p:nvGrpSpPr>
          <p:cNvPr id="1097" name="Groupe 1096"/>
          <p:cNvGrpSpPr/>
          <p:nvPr/>
        </p:nvGrpSpPr>
        <p:grpSpPr>
          <a:xfrm rot="600260">
            <a:off x="2168416" y="5660209"/>
            <a:ext cx="1300373" cy="2345534"/>
            <a:chOff x="3336926" y="1520826"/>
            <a:chExt cx="1189036" cy="2144711"/>
          </a:xfrm>
        </p:grpSpPr>
        <p:sp>
          <p:nvSpPr>
            <p:cNvPr id="1060" name="Freeform 86"/>
            <p:cNvSpPr>
              <a:spLocks/>
            </p:cNvSpPr>
            <p:nvPr/>
          </p:nvSpPr>
          <p:spPr bwMode="auto">
            <a:xfrm>
              <a:off x="4292600" y="1524001"/>
              <a:ext cx="233362" cy="233362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83" name="Freeform 87"/>
            <p:cNvSpPr>
              <a:spLocks/>
            </p:cNvSpPr>
            <p:nvPr/>
          </p:nvSpPr>
          <p:spPr bwMode="auto">
            <a:xfrm>
              <a:off x="4278313" y="1520826"/>
              <a:ext cx="236537" cy="239712"/>
            </a:xfrm>
            <a:custGeom>
              <a:avLst/>
              <a:gdLst>
                <a:gd name="T0" fmla="*/ 58 w 63"/>
                <a:gd name="T1" fmla="*/ 41 h 64"/>
                <a:gd name="T2" fmla="*/ 23 w 63"/>
                <a:gd name="T3" fmla="*/ 59 h 64"/>
                <a:gd name="T4" fmla="*/ 5 w 63"/>
                <a:gd name="T5" fmla="*/ 23 h 64"/>
                <a:gd name="T6" fmla="*/ 40 w 63"/>
                <a:gd name="T7" fmla="*/ 5 h 64"/>
                <a:gd name="T8" fmla="*/ 58 w 63"/>
                <a:gd name="T9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58" y="41"/>
                  </a:moveTo>
                  <a:cubicBezTo>
                    <a:pt x="54" y="55"/>
                    <a:pt x="38" y="64"/>
                    <a:pt x="23" y="59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9" y="8"/>
                    <a:pt x="25" y="0"/>
                    <a:pt x="40" y="5"/>
                  </a:cubicBezTo>
                  <a:cubicBezTo>
                    <a:pt x="55" y="10"/>
                    <a:pt x="63" y="26"/>
                    <a:pt x="58" y="4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84" name="Freeform 88"/>
            <p:cNvSpPr>
              <a:spLocks/>
            </p:cNvSpPr>
            <p:nvPr/>
          </p:nvSpPr>
          <p:spPr bwMode="auto">
            <a:xfrm>
              <a:off x="3557588" y="1760538"/>
              <a:ext cx="858837" cy="1717675"/>
            </a:xfrm>
            <a:custGeom>
              <a:avLst/>
              <a:gdLst>
                <a:gd name="T0" fmla="*/ 223 w 229"/>
                <a:gd name="T1" fmla="*/ 0 h 458"/>
                <a:gd name="T2" fmla="*/ 154 w 229"/>
                <a:gd name="T3" fmla="*/ 52 h 458"/>
                <a:gd name="T4" fmla="*/ 194 w 229"/>
                <a:gd name="T5" fmla="*/ 191 h 458"/>
                <a:gd name="T6" fmla="*/ 57 w 229"/>
                <a:gd name="T7" fmla="*/ 152 h 458"/>
                <a:gd name="T8" fmla="*/ 1 w 229"/>
                <a:gd name="T9" fmla="*/ 222 h 458"/>
                <a:gd name="T10" fmla="*/ 54 w 229"/>
                <a:gd name="T11" fmla="*/ 295 h 458"/>
                <a:gd name="T12" fmla="*/ 196 w 229"/>
                <a:gd name="T13" fmla="*/ 253 h 458"/>
                <a:gd name="T14" fmla="*/ 158 w 229"/>
                <a:gd name="T15" fmla="*/ 392 h 458"/>
                <a:gd name="T16" fmla="*/ 229 w 229"/>
                <a:gd name="T17" fmla="*/ 458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9" h="458">
                  <a:moveTo>
                    <a:pt x="223" y="0"/>
                  </a:moveTo>
                  <a:cubicBezTo>
                    <a:pt x="223" y="0"/>
                    <a:pt x="193" y="37"/>
                    <a:pt x="154" y="52"/>
                  </a:cubicBezTo>
                  <a:cubicBezTo>
                    <a:pt x="154" y="52"/>
                    <a:pt x="201" y="142"/>
                    <a:pt x="194" y="191"/>
                  </a:cubicBezTo>
                  <a:cubicBezTo>
                    <a:pt x="194" y="189"/>
                    <a:pt x="120" y="190"/>
                    <a:pt x="57" y="152"/>
                  </a:cubicBezTo>
                  <a:cubicBezTo>
                    <a:pt x="57" y="152"/>
                    <a:pt x="37" y="202"/>
                    <a:pt x="1" y="222"/>
                  </a:cubicBezTo>
                  <a:cubicBezTo>
                    <a:pt x="0" y="222"/>
                    <a:pt x="37" y="244"/>
                    <a:pt x="54" y="295"/>
                  </a:cubicBezTo>
                  <a:cubicBezTo>
                    <a:pt x="54" y="293"/>
                    <a:pt x="116" y="251"/>
                    <a:pt x="196" y="253"/>
                  </a:cubicBezTo>
                  <a:cubicBezTo>
                    <a:pt x="197" y="253"/>
                    <a:pt x="201" y="325"/>
                    <a:pt x="158" y="392"/>
                  </a:cubicBezTo>
                  <a:cubicBezTo>
                    <a:pt x="159" y="392"/>
                    <a:pt x="213" y="422"/>
                    <a:pt x="229" y="458"/>
                  </a:cubicBezTo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85" name="Freeform 89"/>
            <p:cNvSpPr>
              <a:spLocks/>
            </p:cNvSpPr>
            <p:nvPr/>
          </p:nvSpPr>
          <p:spPr bwMode="auto">
            <a:xfrm>
              <a:off x="3932238" y="1820863"/>
              <a:ext cx="233362" cy="231775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86" name="Freeform 90"/>
            <p:cNvSpPr>
              <a:spLocks/>
            </p:cNvSpPr>
            <p:nvPr/>
          </p:nvSpPr>
          <p:spPr bwMode="auto">
            <a:xfrm>
              <a:off x="3914775" y="1816100"/>
              <a:ext cx="239712" cy="236537"/>
            </a:xfrm>
            <a:custGeom>
              <a:avLst/>
              <a:gdLst>
                <a:gd name="T0" fmla="*/ 59 w 64"/>
                <a:gd name="T1" fmla="*/ 40 h 63"/>
                <a:gd name="T2" fmla="*/ 23 w 64"/>
                <a:gd name="T3" fmla="*/ 59 h 63"/>
                <a:gd name="T4" fmla="*/ 5 w 64"/>
                <a:gd name="T5" fmla="*/ 23 h 63"/>
                <a:gd name="T6" fmla="*/ 41 w 64"/>
                <a:gd name="T7" fmla="*/ 5 h 63"/>
                <a:gd name="T8" fmla="*/ 59 w 64"/>
                <a:gd name="T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59" y="40"/>
                  </a:moveTo>
                  <a:cubicBezTo>
                    <a:pt x="54" y="55"/>
                    <a:pt x="38" y="63"/>
                    <a:pt x="23" y="59"/>
                  </a:cubicBezTo>
                  <a:cubicBezTo>
                    <a:pt x="9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6" y="10"/>
                    <a:pt x="64" y="26"/>
                    <a:pt x="59" y="40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87" name="Freeform 91"/>
            <p:cNvSpPr>
              <a:spLocks/>
            </p:cNvSpPr>
            <p:nvPr/>
          </p:nvSpPr>
          <p:spPr bwMode="auto">
            <a:xfrm>
              <a:off x="3633788" y="2124075"/>
              <a:ext cx="231775" cy="231775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88" name="Freeform 92"/>
            <p:cNvSpPr>
              <a:spLocks/>
            </p:cNvSpPr>
            <p:nvPr/>
          </p:nvSpPr>
          <p:spPr bwMode="auto">
            <a:xfrm>
              <a:off x="3614738" y="2120900"/>
              <a:ext cx="239712" cy="239712"/>
            </a:xfrm>
            <a:custGeom>
              <a:avLst/>
              <a:gdLst>
                <a:gd name="T0" fmla="*/ 59 w 64"/>
                <a:gd name="T1" fmla="*/ 41 h 64"/>
                <a:gd name="T2" fmla="*/ 23 w 64"/>
                <a:gd name="T3" fmla="*/ 59 h 64"/>
                <a:gd name="T4" fmla="*/ 5 w 64"/>
                <a:gd name="T5" fmla="*/ 23 h 64"/>
                <a:gd name="T6" fmla="*/ 41 w 64"/>
                <a:gd name="T7" fmla="*/ 5 h 64"/>
                <a:gd name="T8" fmla="*/ 59 w 64"/>
                <a:gd name="T9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59" y="41"/>
                  </a:moveTo>
                  <a:cubicBezTo>
                    <a:pt x="54" y="55"/>
                    <a:pt x="38" y="64"/>
                    <a:pt x="23" y="59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6" y="10"/>
                    <a:pt x="64" y="26"/>
                    <a:pt x="59" y="4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89" name="Freeform 93"/>
            <p:cNvSpPr>
              <a:spLocks/>
            </p:cNvSpPr>
            <p:nvPr/>
          </p:nvSpPr>
          <p:spPr bwMode="auto">
            <a:xfrm>
              <a:off x="3351213" y="2487613"/>
              <a:ext cx="236537" cy="233362"/>
            </a:xfrm>
            <a:custGeom>
              <a:avLst/>
              <a:gdLst>
                <a:gd name="T0" fmla="*/ 52 w 63"/>
                <a:gd name="T1" fmla="*/ 11 h 62"/>
                <a:gd name="T2" fmla="*/ 52 w 63"/>
                <a:gd name="T3" fmla="*/ 51 h 62"/>
                <a:gd name="T4" fmla="*/ 12 w 63"/>
                <a:gd name="T5" fmla="*/ 51 h 62"/>
                <a:gd name="T6" fmla="*/ 12 w 63"/>
                <a:gd name="T7" fmla="*/ 11 h 62"/>
                <a:gd name="T8" fmla="*/ 52 w 63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2">
                  <a:moveTo>
                    <a:pt x="52" y="11"/>
                  </a:moveTo>
                  <a:cubicBezTo>
                    <a:pt x="63" y="22"/>
                    <a:pt x="63" y="40"/>
                    <a:pt x="52" y="51"/>
                  </a:cubicBezTo>
                  <a:cubicBezTo>
                    <a:pt x="41" y="62"/>
                    <a:pt x="23" y="62"/>
                    <a:pt x="12" y="51"/>
                  </a:cubicBezTo>
                  <a:cubicBezTo>
                    <a:pt x="0" y="40"/>
                    <a:pt x="0" y="22"/>
                    <a:pt x="12" y="11"/>
                  </a:cubicBezTo>
                  <a:cubicBezTo>
                    <a:pt x="23" y="0"/>
                    <a:pt x="41" y="0"/>
                    <a:pt x="52" y="1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90" name="Freeform 94"/>
            <p:cNvSpPr>
              <a:spLocks/>
            </p:cNvSpPr>
            <p:nvPr/>
          </p:nvSpPr>
          <p:spPr bwMode="auto">
            <a:xfrm>
              <a:off x="3336926" y="2484438"/>
              <a:ext cx="239712" cy="236537"/>
            </a:xfrm>
            <a:custGeom>
              <a:avLst/>
              <a:gdLst>
                <a:gd name="T0" fmla="*/ 59 w 64"/>
                <a:gd name="T1" fmla="*/ 40 h 63"/>
                <a:gd name="T2" fmla="*/ 23 w 64"/>
                <a:gd name="T3" fmla="*/ 59 h 63"/>
                <a:gd name="T4" fmla="*/ 5 w 64"/>
                <a:gd name="T5" fmla="*/ 23 h 63"/>
                <a:gd name="T6" fmla="*/ 40 w 64"/>
                <a:gd name="T7" fmla="*/ 5 h 63"/>
                <a:gd name="T8" fmla="*/ 59 w 64"/>
                <a:gd name="T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59" y="40"/>
                  </a:moveTo>
                  <a:cubicBezTo>
                    <a:pt x="54" y="55"/>
                    <a:pt x="38" y="63"/>
                    <a:pt x="23" y="59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10" y="8"/>
                    <a:pt x="26" y="0"/>
                    <a:pt x="40" y="5"/>
                  </a:cubicBezTo>
                  <a:cubicBezTo>
                    <a:pt x="55" y="10"/>
                    <a:pt x="64" y="26"/>
                    <a:pt x="59" y="40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91" name="Freeform 95"/>
            <p:cNvSpPr>
              <a:spLocks/>
            </p:cNvSpPr>
            <p:nvPr/>
          </p:nvSpPr>
          <p:spPr bwMode="auto">
            <a:xfrm>
              <a:off x="3625850" y="2851150"/>
              <a:ext cx="231775" cy="233362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92" name="Freeform 96"/>
            <p:cNvSpPr>
              <a:spLocks/>
            </p:cNvSpPr>
            <p:nvPr/>
          </p:nvSpPr>
          <p:spPr bwMode="auto">
            <a:xfrm>
              <a:off x="3606800" y="2847975"/>
              <a:ext cx="239712" cy="239712"/>
            </a:xfrm>
            <a:custGeom>
              <a:avLst/>
              <a:gdLst>
                <a:gd name="T0" fmla="*/ 59 w 64"/>
                <a:gd name="T1" fmla="*/ 41 h 64"/>
                <a:gd name="T2" fmla="*/ 23 w 64"/>
                <a:gd name="T3" fmla="*/ 59 h 64"/>
                <a:gd name="T4" fmla="*/ 5 w 64"/>
                <a:gd name="T5" fmla="*/ 23 h 64"/>
                <a:gd name="T6" fmla="*/ 41 w 64"/>
                <a:gd name="T7" fmla="*/ 5 h 64"/>
                <a:gd name="T8" fmla="*/ 59 w 64"/>
                <a:gd name="T9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59" y="41"/>
                  </a:moveTo>
                  <a:cubicBezTo>
                    <a:pt x="54" y="56"/>
                    <a:pt x="38" y="64"/>
                    <a:pt x="23" y="59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6" y="10"/>
                    <a:pt x="64" y="26"/>
                    <a:pt x="59" y="4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93" name="Freeform 97"/>
            <p:cNvSpPr>
              <a:spLocks/>
            </p:cNvSpPr>
            <p:nvPr/>
          </p:nvSpPr>
          <p:spPr bwMode="auto">
            <a:xfrm>
              <a:off x="3937000" y="3143250"/>
              <a:ext cx="231775" cy="233362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94" name="Freeform 98"/>
            <p:cNvSpPr>
              <a:spLocks/>
            </p:cNvSpPr>
            <p:nvPr/>
          </p:nvSpPr>
          <p:spPr bwMode="auto">
            <a:xfrm>
              <a:off x="3917950" y="3140075"/>
              <a:ext cx="239712" cy="239712"/>
            </a:xfrm>
            <a:custGeom>
              <a:avLst/>
              <a:gdLst>
                <a:gd name="T0" fmla="*/ 59 w 64"/>
                <a:gd name="T1" fmla="*/ 41 h 64"/>
                <a:gd name="T2" fmla="*/ 23 w 64"/>
                <a:gd name="T3" fmla="*/ 59 h 64"/>
                <a:gd name="T4" fmla="*/ 5 w 64"/>
                <a:gd name="T5" fmla="*/ 23 h 64"/>
                <a:gd name="T6" fmla="*/ 41 w 64"/>
                <a:gd name="T7" fmla="*/ 5 h 64"/>
                <a:gd name="T8" fmla="*/ 59 w 64"/>
                <a:gd name="T9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59" y="41"/>
                  </a:moveTo>
                  <a:cubicBezTo>
                    <a:pt x="54" y="56"/>
                    <a:pt x="38" y="64"/>
                    <a:pt x="23" y="59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5" y="10"/>
                    <a:pt x="64" y="26"/>
                    <a:pt x="59" y="4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95" name="Freeform 99"/>
            <p:cNvSpPr>
              <a:spLocks/>
            </p:cNvSpPr>
            <p:nvPr/>
          </p:nvSpPr>
          <p:spPr bwMode="auto">
            <a:xfrm>
              <a:off x="4292600" y="3432175"/>
              <a:ext cx="233362" cy="233362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96" name="Freeform 100"/>
            <p:cNvSpPr>
              <a:spLocks/>
            </p:cNvSpPr>
            <p:nvPr/>
          </p:nvSpPr>
          <p:spPr bwMode="auto">
            <a:xfrm>
              <a:off x="4273550" y="3429000"/>
              <a:ext cx="241300" cy="236537"/>
            </a:xfrm>
            <a:custGeom>
              <a:avLst/>
              <a:gdLst>
                <a:gd name="T0" fmla="*/ 59 w 64"/>
                <a:gd name="T1" fmla="*/ 40 h 63"/>
                <a:gd name="T2" fmla="*/ 24 w 64"/>
                <a:gd name="T3" fmla="*/ 58 h 63"/>
                <a:gd name="T4" fmla="*/ 5 w 64"/>
                <a:gd name="T5" fmla="*/ 23 h 63"/>
                <a:gd name="T6" fmla="*/ 41 w 64"/>
                <a:gd name="T7" fmla="*/ 5 h 63"/>
                <a:gd name="T8" fmla="*/ 59 w 64"/>
                <a:gd name="T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59" y="40"/>
                  </a:moveTo>
                  <a:cubicBezTo>
                    <a:pt x="54" y="55"/>
                    <a:pt x="38" y="63"/>
                    <a:pt x="24" y="58"/>
                  </a:cubicBezTo>
                  <a:cubicBezTo>
                    <a:pt x="9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6" y="9"/>
                    <a:pt x="64" y="25"/>
                    <a:pt x="59" y="40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</p:grpSp>
      <p:grpSp>
        <p:nvGrpSpPr>
          <p:cNvPr id="1121" name="Groupe 1120"/>
          <p:cNvGrpSpPr/>
          <p:nvPr/>
        </p:nvGrpSpPr>
        <p:grpSpPr>
          <a:xfrm rot="20253782">
            <a:off x="2012171" y="5441169"/>
            <a:ext cx="2190176" cy="1989227"/>
            <a:chOff x="3271838" y="1849438"/>
            <a:chExt cx="2058988" cy="1870075"/>
          </a:xfrm>
        </p:grpSpPr>
        <p:sp>
          <p:nvSpPr>
            <p:cNvPr id="1101" name="Freeform 106"/>
            <p:cNvSpPr>
              <a:spLocks/>
            </p:cNvSpPr>
            <p:nvPr/>
          </p:nvSpPr>
          <p:spPr bwMode="auto">
            <a:xfrm>
              <a:off x="3425826" y="2017713"/>
              <a:ext cx="687388" cy="1065212"/>
            </a:xfrm>
            <a:custGeom>
              <a:avLst/>
              <a:gdLst>
                <a:gd name="T0" fmla="*/ 81 w 183"/>
                <a:gd name="T1" fmla="*/ 35 h 284"/>
                <a:gd name="T2" fmla="*/ 11 w 183"/>
                <a:gd name="T3" fmla="*/ 249 h 284"/>
                <a:gd name="T4" fmla="*/ 35 w 183"/>
                <a:gd name="T5" fmla="*/ 284 h 284"/>
                <a:gd name="T6" fmla="*/ 183 w 183"/>
                <a:gd name="T7" fmla="*/ 284 h 284"/>
                <a:gd name="T8" fmla="*/ 106 w 183"/>
                <a:gd name="T9" fmla="*/ 39 h 284"/>
                <a:gd name="T10" fmla="*/ 128 w 183"/>
                <a:gd name="T11" fmla="*/ 0 h 284"/>
                <a:gd name="T12" fmla="*/ 81 w 183"/>
                <a:gd name="T13" fmla="*/ 35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84">
                  <a:moveTo>
                    <a:pt x="81" y="35"/>
                  </a:moveTo>
                  <a:cubicBezTo>
                    <a:pt x="11" y="249"/>
                    <a:pt x="11" y="249"/>
                    <a:pt x="11" y="249"/>
                  </a:cubicBezTo>
                  <a:cubicBezTo>
                    <a:pt x="11" y="249"/>
                    <a:pt x="0" y="284"/>
                    <a:pt x="35" y="284"/>
                  </a:cubicBezTo>
                  <a:cubicBezTo>
                    <a:pt x="183" y="284"/>
                    <a:pt x="183" y="284"/>
                    <a:pt x="183" y="284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92" y="5"/>
                    <a:pt x="128" y="0"/>
                    <a:pt x="128" y="0"/>
                  </a:cubicBezTo>
                  <a:cubicBezTo>
                    <a:pt x="128" y="0"/>
                    <a:pt x="92" y="0"/>
                    <a:pt x="81" y="35"/>
                  </a:cubicBezTo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02" name="Freeform 107"/>
            <p:cNvSpPr>
              <a:spLocks/>
            </p:cNvSpPr>
            <p:nvPr/>
          </p:nvSpPr>
          <p:spPr bwMode="auto">
            <a:xfrm>
              <a:off x="3763963" y="2017713"/>
              <a:ext cx="1162050" cy="649287"/>
            </a:xfrm>
            <a:custGeom>
              <a:avLst/>
              <a:gdLst>
                <a:gd name="T0" fmla="*/ 37 w 310"/>
                <a:gd name="T1" fmla="*/ 0 h 173"/>
                <a:gd name="T2" fmla="*/ 11 w 310"/>
                <a:gd name="T3" fmla="*/ 33 h 173"/>
                <a:gd name="T4" fmla="*/ 57 w 310"/>
                <a:gd name="T5" fmla="*/ 173 h 173"/>
                <a:gd name="T6" fmla="*/ 266 w 310"/>
                <a:gd name="T7" fmla="*/ 25 h 173"/>
                <a:gd name="T8" fmla="*/ 310 w 310"/>
                <a:gd name="T9" fmla="*/ 33 h 173"/>
                <a:gd name="T10" fmla="*/ 262 w 310"/>
                <a:gd name="T11" fmla="*/ 0 h 173"/>
                <a:gd name="T12" fmla="*/ 37 w 310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173">
                  <a:moveTo>
                    <a:pt x="37" y="0"/>
                  </a:moveTo>
                  <a:cubicBezTo>
                    <a:pt x="37" y="0"/>
                    <a:pt x="0" y="0"/>
                    <a:pt x="11" y="33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94" y="1"/>
                    <a:pt x="310" y="33"/>
                    <a:pt x="310" y="33"/>
                  </a:cubicBezTo>
                  <a:cubicBezTo>
                    <a:pt x="310" y="33"/>
                    <a:pt x="299" y="0"/>
                    <a:pt x="262" y="0"/>
                  </a:cubicBezTo>
                  <a:lnTo>
                    <a:pt x="37" y="0"/>
                  </a:lnTo>
                  <a:close/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03" name="Freeform 108"/>
            <p:cNvSpPr>
              <a:spLocks/>
            </p:cNvSpPr>
            <p:nvPr/>
          </p:nvSpPr>
          <p:spPr bwMode="auto">
            <a:xfrm>
              <a:off x="4325938" y="2070100"/>
              <a:ext cx="904875" cy="1087437"/>
            </a:xfrm>
            <a:custGeom>
              <a:avLst/>
              <a:gdLst>
                <a:gd name="T0" fmla="*/ 121 w 241"/>
                <a:gd name="T1" fmla="*/ 6 h 290"/>
                <a:gd name="T2" fmla="*/ 0 w 241"/>
                <a:gd name="T3" fmla="*/ 93 h 290"/>
                <a:gd name="T4" fmla="*/ 207 w 241"/>
                <a:gd name="T5" fmla="*/ 246 h 290"/>
                <a:gd name="T6" fmla="*/ 213 w 241"/>
                <a:gd name="T7" fmla="*/ 290 h 290"/>
                <a:gd name="T8" fmla="*/ 230 w 241"/>
                <a:gd name="T9" fmla="*/ 235 h 290"/>
                <a:gd name="T10" fmla="*/ 161 w 241"/>
                <a:gd name="T11" fmla="*/ 21 h 290"/>
                <a:gd name="T12" fmla="*/ 137 w 241"/>
                <a:gd name="T13" fmla="*/ 0 h 290"/>
                <a:gd name="T14" fmla="*/ 121 w 241"/>
                <a:gd name="T15" fmla="*/ 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290">
                  <a:moveTo>
                    <a:pt x="121" y="6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207" y="246"/>
                    <a:pt x="207" y="246"/>
                    <a:pt x="207" y="246"/>
                  </a:cubicBezTo>
                  <a:cubicBezTo>
                    <a:pt x="238" y="266"/>
                    <a:pt x="213" y="290"/>
                    <a:pt x="213" y="290"/>
                  </a:cubicBezTo>
                  <a:cubicBezTo>
                    <a:pt x="213" y="290"/>
                    <a:pt x="241" y="270"/>
                    <a:pt x="230" y="235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54" y="0"/>
                    <a:pt x="137" y="0"/>
                  </a:cubicBezTo>
                  <a:cubicBezTo>
                    <a:pt x="133" y="0"/>
                    <a:pt x="127" y="2"/>
                    <a:pt x="121" y="6"/>
                  </a:cubicBezTo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04" name="Freeform 109"/>
            <p:cNvSpPr>
              <a:spLocks/>
            </p:cNvSpPr>
            <p:nvPr/>
          </p:nvSpPr>
          <p:spPr bwMode="auto">
            <a:xfrm>
              <a:off x="3425826" y="2017713"/>
              <a:ext cx="687388" cy="1065212"/>
            </a:xfrm>
            <a:custGeom>
              <a:avLst/>
              <a:gdLst>
                <a:gd name="T0" fmla="*/ 81 w 183"/>
                <a:gd name="T1" fmla="*/ 35 h 284"/>
                <a:gd name="T2" fmla="*/ 11 w 183"/>
                <a:gd name="T3" fmla="*/ 249 h 284"/>
                <a:gd name="T4" fmla="*/ 35 w 183"/>
                <a:gd name="T5" fmla="*/ 284 h 284"/>
                <a:gd name="T6" fmla="*/ 183 w 183"/>
                <a:gd name="T7" fmla="*/ 284 h 284"/>
                <a:gd name="T8" fmla="*/ 106 w 183"/>
                <a:gd name="T9" fmla="*/ 39 h 284"/>
                <a:gd name="T10" fmla="*/ 128 w 183"/>
                <a:gd name="T11" fmla="*/ 0 h 284"/>
                <a:gd name="T12" fmla="*/ 81 w 183"/>
                <a:gd name="T13" fmla="*/ 35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84">
                  <a:moveTo>
                    <a:pt x="81" y="35"/>
                  </a:moveTo>
                  <a:cubicBezTo>
                    <a:pt x="11" y="249"/>
                    <a:pt x="11" y="249"/>
                    <a:pt x="11" y="249"/>
                  </a:cubicBezTo>
                  <a:cubicBezTo>
                    <a:pt x="11" y="249"/>
                    <a:pt x="0" y="284"/>
                    <a:pt x="35" y="284"/>
                  </a:cubicBezTo>
                  <a:cubicBezTo>
                    <a:pt x="183" y="284"/>
                    <a:pt x="183" y="284"/>
                    <a:pt x="183" y="284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92" y="5"/>
                    <a:pt x="128" y="0"/>
                    <a:pt x="128" y="0"/>
                  </a:cubicBezTo>
                  <a:cubicBezTo>
                    <a:pt x="128" y="0"/>
                    <a:pt x="92" y="0"/>
                    <a:pt x="81" y="35"/>
                  </a:cubicBezTo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07" name="Freeform 110"/>
            <p:cNvSpPr>
              <a:spLocks/>
            </p:cNvSpPr>
            <p:nvPr/>
          </p:nvSpPr>
          <p:spPr bwMode="auto">
            <a:xfrm>
              <a:off x="3763963" y="2017713"/>
              <a:ext cx="1162050" cy="649287"/>
            </a:xfrm>
            <a:custGeom>
              <a:avLst/>
              <a:gdLst>
                <a:gd name="T0" fmla="*/ 37 w 310"/>
                <a:gd name="T1" fmla="*/ 0 h 173"/>
                <a:gd name="T2" fmla="*/ 11 w 310"/>
                <a:gd name="T3" fmla="*/ 33 h 173"/>
                <a:gd name="T4" fmla="*/ 57 w 310"/>
                <a:gd name="T5" fmla="*/ 173 h 173"/>
                <a:gd name="T6" fmla="*/ 266 w 310"/>
                <a:gd name="T7" fmla="*/ 25 h 173"/>
                <a:gd name="T8" fmla="*/ 310 w 310"/>
                <a:gd name="T9" fmla="*/ 33 h 173"/>
                <a:gd name="T10" fmla="*/ 262 w 310"/>
                <a:gd name="T11" fmla="*/ 0 h 173"/>
                <a:gd name="T12" fmla="*/ 37 w 310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173">
                  <a:moveTo>
                    <a:pt x="37" y="0"/>
                  </a:moveTo>
                  <a:cubicBezTo>
                    <a:pt x="37" y="0"/>
                    <a:pt x="0" y="0"/>
                    <a:pt x="11" y="33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94" y="1"/>
                    <a:pt x="310" y="33"/>
                    <a:pt x="310" y="33"/>
                  </a:cubicBezTo>
                  <a:cubicBezTo>
                    <a:pt x="310" y="33"/>
                    <a:pt x="299" y="0"/>
                    <a:pt x="262" y="0"/>
                  </a:cubicBezTo>
                  <a:lnTo>
                    <a:pt x="37" y="0"/>
                  </a:lnTo>
                  <a:close/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08" name="Freeform 111"/>
            <p:cNvSpPr>
              <a:spLocks/>
            </p:cNvSpPr>
            <p:nvPr/>
          </p:nvSpPr>
          <p:spPr bwMode="auto">
            <a:xfrm>
              <a:off x="4325938" y="2070100"/>
              <a:ext cx="904875" cy="1087437"/>
            </a:xfrm>
            <a:custGeom>
              <a:avLst/>
              <a:gdLst>
                <a:gd name="T0" fmla="*/ 121 w 241"/>
                <a:gd name="T1" fmla="*/ 6 h 290"/>
                <a:gd name="T2" fmla="*/ 0 w 241"/>
                <a:gd name="T3" fmla="*/ 93 h 290"/>
                <a:gd name="T4" fmla="*/ 207 w 241"/>
                <a:gd name="T5" fmla="*/ 246 h 290"/>
                <a:gd name="T6" fmla="*/ 213 w 241"/>
                <a:gd name="T7" fmla="*/ 290 h 290"/>
                <a:gd name="T8" fmla="*/ 230 w 241"/>
                <a:gd name="T9" fmla="*/ 235 h 290"/>
                <a:gd name="T10" fmla="*/ 161 w 241"/>
                <a:gd name="T11" fmla="*/ 21 h 290"/>
                <a:gd name="T12" fmla="*/ 137 w 241"/>
                <a:gd name="T13" fmla="*/ 0 h 290"/>
                <a:gd name="T14" fmla="*/ 121 w 241"/>
                <a:gd name="T15" fmla="*/ 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290">
                  <a:moveTo>
                    <a:pt x="121" y="6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207" y="246"/>
                    <a:pt x="207" y="246"/>
                    <a:pt x="207" y="246"/>
                  </a:cubicBezTo>
                  <a:cubicBezTo>
                    <a:pt x="238" y="266"/>
                    <a:pt x="213" y="290"/>
                    <a:pt x="213" y="290"/>
                  </a:cubicBezTo>
                  <a:cubicBezTo>
                    <a:pt x="213" y="290"/>
                    <a:pt x="241" y="270"/>
                    <a:pt x="230" y="235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54" y="0"/>
                    <a:pt x="137" y="0"/>
                  </a:cubicBezTo>
                  <a:cubicBezTo>
                    <a:pt x="133" y="0"/>
                    <a:pt x="127" y="2"/>
                    <a:pt x="121" y="6"/>
                  </a:cubicBezTo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09" name="Line 112"/>
            <p:cNvSpPr>
              <a:spLocks noChangeShapeType="1"/>
            </p:cNvSpPr>
            <p:nvPr/>
          </p:nvSpPr>
          <p:spPr bwMode="auto">
            <a:xfrm>
              <a:off x="3651251" y="2017713"/>
              <a:ext cx="1582738" cy="0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0" name="Line 113"/>
            <p:cNvSpPr>
              <a:spLocks noChangeShapeType="1"/>
            </p:cNvSpPr>
            <p:nvPr/>
          </p:nvSpPr>
          <p:spPr bwMode="auto">
            <a:xfrm>
              <a:off x="3271838" y="3082925"/>
              <a:ext cx="1238250" cy="0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1" name="Line 114"/>
            <p:cNvSpPr>
              <a:spLocks noChangeShapeType="1"/>
            </p:cNvSpPr>
            <p:nvPr/>
          </p:nvSpPr>
          <p:spPr bwMode="auto">
            <a:xfrm flipH="1" flipV="1">
              <a:off x="4854576" y="1893888"/>
              <a:ext cx="476250" cy="1508125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2" name="Line 115"/>
            <p:cNvSpPr>
              <a:spLocks noChangeShapeType="1"/>
            </p:cNvSpPr>
            <p:nvPr/>
          </p:nvSpPr>
          <p:spPr bwMode="auto">
            <a:xfrm flipV="1">
              <a:off x="4383088" y="3079750"/>
              <a:ext cx="865188" cy="617537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3" name="Line 116"/>
            <p:cNvSpPr>
              <a:spLocks noChangeShapeType="1"/>
            </p:cNvSpPr>
            <p:nvPr/>
          </p:nvSpPr>
          <p:spPr bwMode="auto">
            <a:xfrm flipV="1">
              <a:off x="3760788" y="2119313"/>
              <a:ext cx="977900" cy="704850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4" name="Line 117"/>
            <p:cNvSpPr>
              <a:spLocks noChangeShapeType="1"/>
            </p:cNvSpPr>
            <p:nvPr/>
          </p:nvSpPr>
          <p:spPr bwMode="auto">
            <a:xfrm>
              <a:off x="4135438" y="2276475"/>
              <a:ext cx="974725" cy="712787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5" name="Line 118"/>
            <p:cNvSpPr>
              <a:spLocks noChangeShapeType="1"/>
            </p:cNvSpPr>
            <p:nvPr/>
          </p:nvSpPr>
          <p:spPr bwMode="auto">
            <a:xfrm flipH="1" flipV="1">
              <a:off x="3719513" y="1849438"/>
              <a:ext cx="476250" cy="1506537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6" name="Line 119"/>
            <p:cNvSpPr>
              <a:spLocks noChangeShapeType="1"/>
            </p:cNvSpPr>
            <p:nvPr/>
          </p:nvSpPr>
          <p:spPr bwMode="auto">
            <a:xfrm flipH="1">
              <a:off x="3290888" y="1992313"/>
              <a:ext cx="487363" cy="1503362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7" name="Line 120"/>
            <p:cNvSpPr>
              <a:spLocks noChangeShapeType="1"/>
            </p:cNvSpPr>
            <p:nvPr/>
          </p:nvSpPr>
          <p:spPr bwMode="auto">
            <a:xfrm flipH="1">
              <a:off x="3695701" y="2017713"/>
              <a:ext cx="1196975" cy="0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8" name="Freeform 121"/>
            <p:cNvSpPr>
              <a:spLocks/>
            </p:cNvSpPr>
            <p:nvPr/>
          </p:nvSpPr>
          <p:spPr bwMode="auto">
            <a:xfrm>
              <a:off x="4367213" y="2681288"/>
              <a:ext cx="863600" cy="944562"/>
            </a:xfrm>
            <a:custGeom>
              <a:avLst/>
              <a:gdLst>
                <a:gd name="T0" fmla="*/ 57 w 230"/>
                <a:gd name="T1" fmla="*/ 233 h 252"/>
                <a:gd name="T2" fmla="*/ 200 w 230"/>
                <a:gd name="T3" fmla="*/ 129 h 252"/>
                <a:gd name="T4" fmla="*/ 202 w 230"/>
                <a:gd name="T5" fmla="*/ 87 h 252"/>
                <a:gd name="T6" fmla="*/ 83 w 230"/>
                <a:gd name="T7" fmla="*/ 0 h 252"/>
                <a:gd name="T8" fmla="*/ 12 w 230"/>
                <a:gd name="T9" fmla="*/ 209 h 252"/>
                <a:gd name="T10" fmla="*/ 57 w 230"/>
                <a:gd name="T11" fmla="*/ 23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52">
                  <a:moveTo>
                    <a:pt x="57" y="233"/>
                  </a:moveTo>
                  <a:cubicBezTo>
                    <a:pt x="83" y="214"/>
                    <a:pt x="200" y="129"/>
                    <a:pt x="200" y="129"/>
                  </a:cubicBezTo>
                  <a:cubicBezTo>
                    <a:pt x="200" y="129"/>
                    <a:pt x="230" y="107"/>
                    <a:pt x="202" y="87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18" y="192"/>
                    <a:pt x="12" y="209"/>
                  </a:cubicBezTo>
                  <a:cubicBezTo>
                    <a:pt x="0" y="246"/>
                    <a:pt x="31" y="252"/>
                    <a:pt x="57" y="233"/>
                  </a:cubicBezTo>
                  <a:close/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9" name="Freeform 122"/>
            <p:cNvSpPr>
              <a:spLocks/>
            </p:cNvSpPr>
            <p:nvPr/>
          </p:nvSpPr>
          <p:spPr bwMode="auto">
            <a:xfrm>
              <a:off x="4367213" y="2681288"/>
              <a:ext cx="863600" cy="944562"/>
            </a:xfrm>
            <a:custGeom>
              <a:avLst/>
              <a:gdLst>
                <a:gd name="T0" fmla="*/ 57 w 230"/>
                <a:gd name="T1" fmla="*/ 233 h 252"/>
                <a:gd name="T2" fmla="*/ 200 w 230"/>
                <a:gd name="T3" fmla="*/ 129 h 252"/>
                <a:gd name="T4" fmla="*/ 202 w 230"/>
                <a:gd name="T5" fmla="*/ 87 h 252"/>
                <a:gd name="T6" fmla="*/ 83 w 230"/>
                <a:gd name="T7" fmla="*/ 0 h 252"/>
                <a:gd name="T8" fmla="*/ 12 w 230"/>
                <a:gd name="T9" fmla="*/ 209 h 252"/>
                <a:gd name="T10" fmla="*/ 57 w 230"/>
                <a:gd name="T11" fmla="*/ 23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52">
                  <a:moveTo>
                    <a:pt x="57" y="233"/>
                  </a:moveTo>
                  <a:cubicBezTo>
                    <a:pt x="83" y="214"/>
                    <a:pt x="200" y="129"/>
                    <a:pt x="200" y="129"/>
                  </a:cubicBezTo>
                  <a:cubicBezTo>
                    <a:pt x="200" y="129"/>
                    <a:pt x="230" y="107"/>
                    <a:pt x="202" y="87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18" y="192"/>
                    <a:pt x="12" y="209"/>
                  </a:cubicBezTo>
                  <a:cubicBezTo>
                    <a:pt x="0" y="246"/>
                    <a:pt x="31" y="252"/>
                    <a:pt x="57" y="233"/>
                  </a:cubicBezTo>
                  <a:close/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20" name="Line 123"/>
            <p:cNvSpPr>
              <a:spLocks noChangeShapeType="1"/>
            </p:cNvSpPr>
            <p:nvPr/>
          </p:nvSpPr>
          <p:spPr bwMode="auto">
            <a:xfrm flipH="1">
              <a:off x="4325938" y="2846388"/>
              <a:ext cx="296863" cy="873125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</p:grpSp>
      <p:grpSp>
        <p:nvGrpSpPr>
          <p:cNvPr id="1133" name="Groupe 1132"/>
          <p:cNvGrpSpPr/>
          <p:nvPr/>
        </p:nvGrpSpPr>
        <p:grpSpPr>
          <a:xfrm>
            <a:off x="2946617" y="5740893"/>
            <a:ext cx="1057094" cy="550499"/>
            <a:chOff x="5219701" y="1390651"/>
            <a:chExt cx="993775" cy="517525"/>
          </a:xfrm>
        </p:grpSpPr>
        <p:sp>
          <p:nvSpPr>
            <p:cNvPr id="1124" name="Oval 127"/>
            <p:cNvSpPr>
              <a:spLocks noChangeArrowheads="1"/>
            </p:cNvSpPr>
            <p:nvPr/>
          </p:nvSpPr>
          <p:spPr bwMode="auto">
            <a:xfrm>
              <a:off x="5241926" y="1682751"/>
              <a:ext cx="214313" cy="214313"/>
            </a:xfrm>
            <a:prstGeom prst="ellipse">
              <a:avLst/>
            </a:prstGeom>
            <a:noFill/>
            <a:ln w="4763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27" name="Freeform 128"/>
            <p:cNvSpPr>
              <a:spLocks/>
            </p:cNvSpPr>
            <p:nvPr/>
          </p:nvSpPr>
          <p:spPr bwMode="auto">
            <a:xfrm>
              <a:off x="5219701" y="1668463"/>
              <a:ext cx="239713" cy="239713"/>
            </a:xfrm>
            <a:custGeom>
              <a:avLst/>
              <a:gdLst>
                <a:gd name="T0" fmla="*/ 58 w 64"/>
                <a:gd name="T1" fmla="*/ 22 h 64"/>
                <a:gd name="T2" fmla="*/ 42 w 64"/>
                <a:gd name="T3" fmla="*/ 59 h 64"/>
                <a:gd name="T4" fmla="*/ 5 w 64"/>
                <a:gd name="T5" fmla="*/ 42 h 64"/>
                <a:gd name="T6" fmla="*/ 22 w 64"/>
                <a:gd name="T7" fmla="*/ 6 h 64"/>
                <a:gd name="T8" fmla="*/ 58 w 64"/>
                <a:gd name="T9" fmla="*/ 2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58" y="22"/>
                  </a:moveTo>
                  <a:cubicBezTo>
                    <a:pt x="64" y="37"/>
                    <a:pt x="57" y="53"/>
                    <a:pt x="42" y="59"/>
                  </a:cubicBezTo>
                  <a:cubicBezTo>
                    <a:pt x="27" y="64"/>
                    <a:pt x="11" y="57"/>
                    <a:pt x="5" y="42"/>
                  </a:cubicBezTo>
                  <a:cubicBezTo>
                    <a:pt x="0" y="28"/>
                    <a:pt x="7" y="11"/>
                    <a:pt x="22" y="6"/>
                  </a:cubicBezTo>
                  <a:cubicBezTo>
                    <a:pt x="36" y="0"/>
                    <a:pt x="53" y="7"/>
                    <a:pt x="58" y="22"/>
                  </a:cubicBezTo>
                  <a:close/>
                </a:path>
              </a:pathLst>
            </a:custGeom>
            <a:noFill/>
            <a:ln w="4763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28" name="Oval 129"/>
            <p:cNvSpPr>
              <a:spLocks noChangeArrowheads="1"/>
            </p:cNvSpPr>
            <p:nvPr/>
          </p:nvSpPr>
          <p:spPr bwMode="auto">
            <a:xfrm>
              <a:off x="5621338" y="1401763"/>
              <a:ext cx="209550" cy="214313"/>
            </a:xfrm>
            <a:prstGeom prst="ellipse">
              <a:avLst/>
            </a:prstGeom>
            <a:noFill/>
            <a:ln w="4763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29" name="Freeform 130"/>
            <p:cNvSpPr>
              <a:spLocks/>
            </p:cNvSpPr>
            <p:nvPr/>
          </p:nvSpPr>
          <p:spPr bwMode="auto">
            <a:xfrm>
              <a:off x="5610226" y="1393826"/>
              <a:ext cx="231775" cy="233363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4763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30" name="Oval 131"/>
            <p:cNvSpPr>
              <a:spLocks noChangeArrowheads="1"/>
            </p:cNvSpPr>
            <p:nvPr/>
          </p:nvSpPr>
          <p:spPr bwMode="auto">
            <a:xfrm>
              <a:off x="6003926" y="1682751"/>
              <a:ext cx="209550" cy="214313"/>
            </a:xfrm>
            <a:prstGeom prst="ellipse">
              <a:avLst/>
            </a:prstGeom>
            <a:noFill/>
            <a:ln w="4763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31" name="Oval 132"/>
            <p:cNvSpPr>
              <a:spLocks noChangeArrowheads="1"/>
            </p:cNvSpPr>
            <p:nvPr/>
          </p:nvSpPr>
          <p:spPr bwMode="auto">
            <a:xfrm>
              <a:off x="6003926" y="1676401"/>
              <a:ext cx="209550" cy="212725"/>
            </a:xfrm>
            <a:prstGeom prst="ellipse">
              <a:avLst/>
            </a:prstGeom>
            <a:noFill/>
            <a:ln w="4763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32" name="Freeform 133"/>
            <p:cNvSpPr>
              <a:spLocks/>
            </p:cNvSpPr>
            <p:nvPr/>
          </p:nvSpPr>
          <p:spPr bwMode="auto">
            <a:xfrm>
              <a:off x="5591176" y="1390651"/>
              <a:ext cx="239713" cy="236538"/>
            </a:xfrm>
            <a:custGeom>
              <a:avLst/>
              <a:gdLst>
                <a:gd name="T0" fmla="*/ 59 w 64"/>
                <a:gd name="T1" fmla="*/ 40 h 63"/>
                <a:gd name="T2" fmla="*/ 23 w 64"/>
                <a:gd name="T3" fmla="*/ 58 h 63"/>
                <a:gd name="T4" fmla="*/ 5 w 64"/>
                <a:gd name="T5" fmla="*/ 23 h 63"/>
                <a:gd name="T6" fmla="*/ 41 w 64"/>
                <a:gd name="T7" fmla="*/ 5 h 63"/>
                <a:gd name="T8" fmla="*/ 59 w 64"/>
                <a:gd name="T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59" y="40"/>
                  </a:moveTo>
                  <a:cubicBezTo>
                    <a:pt x="54" y="55"/>
                    <a:pt x="38" y="63"/>
                    <a:pt x="23" y="58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6" y="9"/>
                    <a:pt x="64" y="25"/>
                    <a:pt x="59" y="40"/>
                  </a:cubicBezTo>
                  <a:close/>
                </a:path>
              </a:pathLst>
            </a:custGeom>
            <a:noFill/>
            <a:ln w="4763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</p:grpSp>
      <p:grpSp>
        <p:nvGrpSpPr>
          <p:cNvPr id="179" name="Groupe 178"/>
          <p:cNvGrpSpPr/>
          <p:nvPr/>
        </p:nvGrpSpPr>
        <p:grpSpPr>
          <a:xfrm rot="19724432">
            <a:off x="4495807" y="4079967"/>
            <a:ext cx="2974094" cy="2701219"/>
            <a:chOff x="3271838" y="1849438"/>
            <a:chExt cx="2058988" cy="1870075"/>
          </a:xfrm>
        </p:grpSpPr>
        <p:sp>
          <p:nvSpPr>
            <p:cNvPr id="180" name="Freeform 106"/>
            <p:cNvSpPr>
              <a:spLocks/>
            </p:cNvSpPr>
            <p:nvPr/>
          </p:nvSpPr>
          <p:spPr bwMode="auto">
            <a:xfrm>
              <a:off x="3425826" y="2017713"/>
              <a:ext cx="687388" cy="1065212"/>
            </a:xfrm>
            <a:custGeom>
              <a:avLst/>
              <a:gdLst>
                <a:gd name="T0" fmla="*/ 81 w 183"/>
                <a:gd name="T1" fmla="*/ 35 h 284"/>
                <a:gd name="T2" fmla="*/ 11 w 183"/>
                <a:gd name="T3" fmla="*/ 249 h 284"/>
                <a:gd name="T4" fmla="*/ 35 w 183"/>
                <a:gd name="T5" fmla="*/ 284 h 284"/>
                <a:gd name="T6" fmla="*/ 183 w 183"/>
                <a:gd name="T7" fmla="*/ 284 h 284"/>
                <a:gd name="T8" fmla="*/ 106 w 183"/>
                <a:gd name="T9" fmla="*/ 39 h 284"/>
                <a:gd name="T10" fmla="*/ 128 w 183"/>
                <a:gd name="T11" fmla="*/ 0 h 284"/>
                <a:gd name="T12" fmla="*/ 81 w 183"/>
                <a:gd name="T13" fmla="*/ 35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84">
                  <a:moveTo>
                    <a:pt x="81" y="35"/>
                  </a:moveTo>
                  <a:cubicBezTo>
                    <a:pt x="11" y="249"/>
                    <a:pt x="11" y="249"/>
                    <a:pt x="11" y="249"/>
                  </a:cubicBezTo>
                  <a:cubicBezTo>
                    <a:pt x="11" y="249"/>
                    <a:pt x="0" y="284"/>
                    <a:pt x="35" y="284"/>
                  </a:cubicBezTo>
                  <a:cubicBezTo>
                    <a:pt x="183" y="284"/>
                    <a:pt x="183" y="284"/>
                    <a:pt x="183" y="284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92" y="5"/>
                    <a:pt x="128" y="0"/>
                    <a:pt x="128" y="0"/>
                  </a:cubicBezTo>
                  <a:cubicBezTo>
                    <a:pt x="128" y="0"/>
                    <a:pt x="92" y="0"/>
                    <a:pt x="81" y="35"/>
                  </a:cubicBezTo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1" name="Freeform 107"/>
            <p:cNvSpPr>
              <a:spLocks/>
            </p:cNvSpPr>
            <p:nvPr/>
          </p:nvSpPr>
          <p:spPr bwMode="auto">
            <a:xfrm>
              <a:off x="3763963" y="2017713"/>
              <a:ext cx="1162050" cy="649287"/>
            </a:xfrm>
            <a:custGeom>
              <a:avLst/>
              <a:gdLst>
                <a:gd name="T0" fmla="*/ 37 w 310"/>
                <a:gd name="T1" fmla="*/ 0 h 173"/>
                <a:gd name="T2" fmla="*/ 11 w 310"/>
                <a:gd name="T3" fmla="*/ 33 h 173"/>
                <a:gd name="T4" fmla="*/ 57 w 310"/>
                <a:gd name="T5" fmla="*/ 173 h 173"/>
                <a:gd name="T6" fmla="*/ 266 w 310"/>
                <a:gd name="T7" fmla="*/ 25 h 173"/>
                <a:gd name="T8" fmla="*/ 310 w 310"/>
                <a:gd name="T9" fmla="*/ 33 h 173"/>
                <a:gd name="T10" fmla="*/ 262 w 310"/>
                <a:gd name="T11" fmla="*/ 0 h 173"/>
                <a:gd name="T12" fmla="*/ 37 w 310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173">
                  <a:moveTo>
                    <a:pt x="37" y="0"/>
                  </a:moveTo>
                  <a:cubicBezTo>
                    <a:pt x="37" y="0"/>
                    <a:pt x="0" y="0"/>
                    <a:pt x="11" y="33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94" y="1"/>
                    <a:pt x="310" y="33"/>
                    <a:pt x="310" y="33"/>
                  </a:cubicBezTo>
                  <a:cubicBezTo>
                    <a:pt x="310" y="33"/>
                    <a:pt x="299" y="0"/>
                    <a:pt x="262" y="0"/>
                  </a:cubicBezTo>
                  <a:lnTo>
                    <a:pt x="37" y="0"/>
                  </a:lnTo>
                  <a:close/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2" name="Freeform 108"/>
            <p:cNvSpPr>
              <a:spLocks/>
            </p:cNvSpPr>
            <p:nvPr/>
          </p:nvSpPr>
          <p:spPr bwMode="auto">
            <a:xfrm>
              <a:off x="4325938" y="2070100"/>
              <a:ext cx="904875" cy="1087437"/>
            </a:xfrm>
            <a:custGeom>
              <a:avLst/>
              <a:gdLst>
                <a:gd name="T0" fmla="*/ 121 w 241"/>
                <a:gd name="T1" fmla="*/ 6 h 290"/>
                <a:gd name="T2" fmla="*/ 0 w 241"/>
                <a:gd name="T3" fmla="*/ 93 h 290"/>
                <a:gd name="T4" fmla="*/ 207 w 241"/>
                <a:gd name="T5" fmla="*/ 246 h 290"/>
                <a:gd name="T6" fmla="*/ 213 w 241"/>
                <a:gd name="T7" fmla="*/ 290 h 290"/>
                <a:gd name="T8" fmla="*/ 230 w 241"/>
                <a:gd name="T9" fmla="*/ 235 h 290"/>
                <a:gd name="T10" fmla="*/ 161 w 241"/>
                <a:gd name="T11" fmla="*/ 21 h 290"/>
                <a:gd name="T12" fmla="*/ 137 w 241"/>
                <a:gd name="T13" fmla="*/ 0 h 290"/>
                <a:gd name="T14" fmla="*/ 121 w 241"/>
                <a:gd name="T15" fmla="*/ 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290">
                  <a:moveTo>
                    <a:pt x="121" y="6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207" y="246"/>
                    <a:pt x="207" y="246"/>
                    <a:pt x="207" y="246"/>
                  </a:cubicBezTo>
                  <a:cubicBezTo>
                    <a:pt x="238" y="266"/>
                    <a:pt x="213" y="290"/>
                    <a:pt x="213" y="290"/>
                  </a:cubicBezTo>
                  <a:cubicBezTo>
                    <a:pt x="213" y="290"/>
                    <a:pt x="241" y="270"/>
                    <a:pt x="230" y="235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54" y="0"/>
                    <a:pt x="137" y="0"/>
                  </a:cubicBezTo>
                  <a:cubicBezTo>
                    <a:pt x="133" y="0"/>
                    <a:pt x="127" y="2"/>
                    <a:pt x="121" y="6"/>
                  </a:cubicBezTo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3" name="Freeform 109"/>
            <p:cNvSpPr>
              <a:spLocks/>
            </p:cNvSpPr>
            <p:nvPr/>
          </p:nvSpPr>
          <p:spPr bwMode="auto">
            <a:xfrm>
              <a:off x="3425826" y="2017713"/>
              <a:ext cx="687388" cy="1065212"/>
            </a:xfrm>
            <a:custGeom>
              <a:avLst/>
              <a:gdLst>
                <a:gd name="T0" fmla="*/ 81 w 183"/>
                <a:gd name="T1" fmla="*/ 35 h 284"/>
                <a:gd name="T2" fmla="*/ 11 w 183"/>
                <a:gd name="T3" fmla="*/ 249 h 284"/>
                <a:gd name="T4" fmla="*/ 35 w 183"/>
                <a:gd name="T5" fmla="*/ 284 h 284"/>
                <a:gd name="T6" fmla="*/ 183 w 183"/>
                <a:gd name="T7" fmla="*/ 284 h 284"/>
                <a:gd name="T8" fmla="*/ 106 w 183"/>
                <a:gd name="T9" fmla="*/ 39 h 284"/>
                <a:gd name="T10" fmla="*/ 128 w 183"/>
                <a:gd name="T11" fmla="*/ 0 h 284"/>
                <a:gd name="T12" fmla="*/ 81 w 183"/>
                <a:gd name="T13" fmla="*/ 35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84">
                  <a:moveTo>
                    <a:pt x="81" y="35"/>
                  </a:moveTo>
                  <a:cubicBezTo>
                    <a:pt x="11" y="249"/>
                    <a:pt x="11" y="249"/>
                    <a:pt x="11" y="249"/>
                  </a:cubicBezTo>
                  <a:cubicBezTo>
                    <a:pt x="11" y="249"/>
                    <a:pt x="0" y="284"/>
                    <a:pt x="35" y="284"/>
                  </a:cubicBezTo>
                  <a:cubicBezTo>
                    <a:pt x="183" y="284"/>
                    <a:pt x="183" y="284"/>
                    <a:pt x="183" y="284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92" y="5"/>
                    <a:pt x="128" y="0"/>
                    <a:pt x="128" y="0"/>
                  </a:cubicBezTo>
                  <a:cubicBezTo>
                    <a:pt x="128" y="0"/>
                    <a:pt x="92" y="0"/>
                    <a:pt x="81" y="35"/>
                  </a:cubicBezTo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4" name="Freeform 110"/>
            <p:cNvSpPr>
              <a:spLocks/>
            </p:cNvSpPr>
            <p:nvPr/>
          </p:nvSpPr>
          <p:spPr bwMode="auto">
            <a:xfrm>
              <a:off x="3763963" y="2017713"/>
              <a:ext cx="1162050" cy="649287"/>
            </a:xfrm>
            <a:custGeom>
              <a:avLst/>
              <a:gdLst>
                <a:gd name="T0" fmla="*/ 37 w 310"/>
                <a:gd name="T1" fmla="*/ 0 h 173"/>
                <a:gd name="T2" fmla="*/ 11 w 310"/>
                <a:gd name="T3" fmla="*/ 33 h 173"/>
                <a:gd name="T4" fmla="*/ 57 w 310"/>
                <a:gd name="T5" fmla="*/ 173 h 173"/>
                <a:gd name="T6" fmla="*/ 266 w 310"/>
                <a:gd name="T7" fmla="*/ 25 h 173"/>
                <a:gd name="T8" fmla="*/ 310 w 310"/>
                <a:gd name="T9" fmla="*/ 33 h 173"/>
                <a:gd name="T10" fmla="*/ 262 w 310"/>
                <a:gd name="T11" fmla="*/ 0 h 173"/>
                <a:gd name="T12" fmla="*/ 37 w 310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173">
                  <a:moveTo>
                    <a:pt x="37" y="0"/>
                  </a:moveTo>
                  <a:cubicBezTo>
                    <a:pt x="37" y="0"/>
                    <a:pt x="0" y="0"/>
                    <a:pt x="11" y="33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94" y="1"/>
                    <a:pt x="310" y="33"/>
                    <a:pt x="310" y="33"/>
                  </a:cubicBezTo>
                  <a:cubicBezTo>
                    <a:pt x="310" y="33"/>
                    <a:pt x="299" y="0"/>
                    <a:pt x="262" y="0"/>
                  </a:cubicBezTo>
                  <a:lnTo>
                    <a:pt x="37" y="0"/>
                  </a:lnTo>
                  <a:close/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5" name="Freeform 111"/>
            <p:cNvSpPr>
              <a:spLocks/>
            </p:cNvSpPr>
            <p:nvPr/>
          </p:nvSpPr>
          <p:spPr bwMode="auto">
            <a:xfrm>
              <a:off x="4325938" y="2070100"/>
              <a:ext cx="904875" cy="1087437"/>
            </a:xfrm>
            <a:custGeom>
              <a:avLst/>
              <a:gdLst>
                <a:gd name="T0" fmla="*/ 121 w 241"/>
                <a:gd name="T1" fmla="*/ 6 h 290"/>
                <a:gd name="T2" fmla="*/ 0 w 241"/>
                <a:gd name="T3" fmla="*/ 93 h 290"/>
                <a:gd name="T4" fmla="*/ 207 w 241"/>
                <a:gd name="T5" fmla="*/ 246 h 290"/>
                <a:gd name="T6" fmla="*/ 213 w 241"/>
                <a:gd name="T7" fmla="*/ 290 h 290"/>
                <a:gd name="T8" fmla="*/ 230 w 241"/>
                <a:gd name="T9" fmla="*/ 235 h 290"/>
                <a:gd name="T10" fmla="*/ 161 w 241"/>
                <a:gd name="T11" fmla="*/ 21 h 290"/>
                <a:gd name="T12" fmla="*/ 137 w 241"/>
                <a:gd name="T13" fmla="*/ 0 h 290"/>
                <a:gd name="T14" fmla="*/ 121 w 241"/>
                <a:gd name="T15" fmla="*/ 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290">
                  <a:moveTo>
                    <a:pt x="121" y="6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207" y="246"/>
                    <a:pt x="207" y="246"/>
                    <a:pt x="207" y="246"/>
                  </a:cubicBezTo>
                  <a:cubicBezTo>
                    <a:pt x="238" y="266"/>
                    <a:pt x="213" y="290"/>
                    <a:pt x="213" y="290"/>
                  </a:cubicBezTo>
                  <a:cubicBezTo>
                    <a:pt x="213" y="290"/>
                    <a:pt x="241" y="270"/>
                    <a:pt x="230" y="235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54" y="0"/>
                    <a:pt x="137" y="0"/>
                  </a:cubicBezTo>
                  <a:cubicBezTo>
                    <a:pt x="133" y="0"/>
                    <a:pt x="127" y="2"/>
                    <a:pt x="121" y="6"/>
                  </a:cubicBezTo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6" name="Line 112"/>
            <p:cNvSpPr>
              <a:spLocks noChangeShapeType="1"/>
            </p:cNvSpPr>
            <p:nvPr/>
          </p:nvSpPr>
          <p:spPr bwMode="auto">
            <a:xfrm>
              <a:off x="3651251" y="2017713"/>
              <a:ext cx="1582738" cy="0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7" name="Line 113"/>
            <p:cNvSpPr>
              <a:spLocks noChangeShapeType="1"/>
            </p:cNvSpPr>
            <p:nvPr/>
          </p:nvSpPr>
          <p:spPr bwMode="auto">
            <a:xfrm>
              <a:off x="3271838" y="3082925"/>
              <a:ext cx="1238250" cy="0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8" name="Line 114"/>
            <p:cNvSpPr>
              <a:spLocks noChangeShapeType="1"/>
            </p:cNvSpPr>
            <p:nvPr/>
          </p:nvSpPr>
          <p:spPr bwMode="auto">
            <a:xfrm flipH="1" flipV="1">
              <a:off x="4854576" y="1893888"/>
              <a:ext cx="476250" cy="1508125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9" name="Line 115"/>
            <p:cNvSpPr>
              <a:spLocks noChangeShapeType="1"/>
            </p:cNvSpPr>
            <p:nvPr/>
          </p:nvSpPr>
          <p:spPr bwMode="auto">
            <a:xfrm flipV="1">
              <a:off x="4383088" y="3079750"/>
              <a:ext cx="865188" cy="617537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0" name="Line 116"/>
            <p:cNvSpPr>
              <a:spLocks noChangeShapeType="1"/>
            </p:cNvSpPr>
            <p:nvPr/>
          </p:nvSpPr>
          <p:spPr bwMode="auto">
            <a:xfrm flipV="1">
              <a:off x="3760788" y="2119313"/>
              <a:ext cx="977900" cy="704850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1" name="Line 117"/>
            <p:cNvSpPr>
              <a:spLocks noChangeShapeType="1"/>
            </p:cNvSpPr>
            <p:nvPr/>
          </p:nvSpPr>
          <p:spPr bwMode="auto">
            <a:xfrm>
              <a:off x="4135438" y="2276475"/>
              <a:ext cx="974725" cy="712787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2" name="Line 118"/>
            <p:cNvSpPr>
              <a:spLocks noChangeShapeType="1"/>
            </p:cNvSpPr>
            <p:nvPr/>
          </p:nvSpPr>
          <p:spPr bwMode="auto">
            <a:xfrm flipH="1" flipV="1">
              <a:off x="3719513" y="1849438"/>
              <a:ext cx="476250" cy="1506537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3" name="Line 119"/>
            <p:cNvSpPr>
              <a:spLocks noChangeShapeType="1"/>
            </p:cNvSpPr>
            <p:nvPr/>
          </p:nvSpPr>
          <p:spPr bwMode="auto">
            <a:xfrm flipH="1">
              <a:off x="3290888" y="1992313"/>
              <a:ext cx="487363" cy="1503362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4" name="Line 120"/>
            <p:cNvSpPr>
              <a:spLocks noChangeShapeType="1"/>
            </p:cNvSpPr>
            <p:nvPr/>
          </p:nvSpPr>
          <p:spPr bwMode="auto">
            <a:xfrm flipH="1">
              <a:off x="3695701" y="2017713"/>
              <a:ext cx="1196975" cy="0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5" name="Freeform 121"/>
            <p:cNvSpPr>
              <a:spLocks/>
            </p:cNvSpPr>
            <p:nvPr/>
          </p:nvSpPr>
          <p:spPr bwMode="auto">
            <a:xfrm>
              <a:off x="4367213" y="2681288"/>
              <a:ext cx="863600" cy="944562"/>
            </a:xfrm>
            <a:custGeom>
              <a:avLst/>
              <a:gdLst>
                <a:gd name="T0" fmla="*/ 57 w 230"/>
                <a:gd name="T1" fmla="*/ 233 h 252"/>
                <a:gd name="T2" fmla="*/ 200 w 230"/>
                <a:gd name="T3" fmla="*/ 129 h 252"/>
                <a:gd name="T4" fmla="*/ 202 w 230"/>
                <a:gd name="T5" fmla="*/ 87 h 252"/>
                <a:gd name="T6" fmla="*/ 83 w 230"/>
                <a:gd name="T7" fmla="*/ 0 h 252"/>
                <a:gd name="T8" fmla="*/ 12 w 230"/>
                <a:gd name="T9" fmla="*/ 209 h 252"/>
                <a:gd name="T10" fmla="*/ 57 w 230"/>
                <a:gd name="T11" fmla="*/ 23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52">
                  <a:moveTo>
                    <a:pt x="57" y="233"/>
                  </a:moveTo>
                  <a:cubicBezTo>
                    <a:pt x="83" y="214"/>
                    <a:pt x="200" y="129"/>
                    <a:pt x="200" y="129"/>
                  </a:cubicBezTo>
                  <a:cubicBezTo>
                    <a:pt x="200" y="129"/>
                    <a:pt x="230" y="107"/>
                    <a:pt x="202" y="87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18" y="192"/>
                    <a:pt x="12" y="209"/>
                  </a:cubicBezTo>
                  <a:cubicBezTo>
                    <a:pt x="0" y="246"/>
                    <a:pt x="31" y="252"/>
                    <a:pt x="57" y="233"/>
                  </a:cubicBezTo>
                  <a:close/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6" name="Freeform 122"/>
            <p:cNvSpPr>
              <a:spLocks/>
            </p:cNvSpPr>
            <p:nvPr/>
          </p:nvSpPr>
          <p:spPr bwMode="auto">
            <a:xfrm>
              <a:off x="4367213" y="2681288"/>
              <a:ext cx="863600" cy="944562"/>
            </a:xfrm>
            <a:custGeom>
              <a:avLst/>
              <a:gdLst>
                <a:gd name="T0" fmla="*/ 57 w 230"/>
                <a:gd name="T1" fmla="*/ 233 h 252"/>
                <a:gd name="T2" fmla="*/ 200 w 230"/>
                <a:gd name="T3" fmla="*/ 129 h 252"/>
                <a:gd name="T4" fmla="*/ 202 w 230"/>
                <a:gd name="T5" fmla="*/ 87 h 252"/>
                <a:gd name="T6" fmla="*/ 83 w 230"/>
                <a:gd name="T7" fmla="*/ 0 h 252"/>
                <a:gd name="T8" fmla="*/ 12 w 230"/>
                <a:gd name="T9" fmla="*/ 209 h 252"/>
                <a:gd name="T10" fmla="*/ 57 w 230"/>
                <a:gd name="T11" fmla="*/ 23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52">
                  <a:moveTo>
                    <a:pt x="57" y="233"/>
                  </a:moveTo>
                  <a:cubicBezTo>
                    <a:pt x="83" y="214"/>
                    <a:pt x="200" y="129"/>
                    <a:pt x="200" y="129"/>
                  </a:cubicBezTo>
                  <a:cubicBezTo>
                    <a:pt x="200" y="129"/>
                    <a:pt x="230" y="107"/>
                    <a:pt x="202" y="87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18" y="192"/>
                    <a:pt x="12" y="209"/>
                  </a:cubicBezTo>
                  <a:cubicBezTo>
                    <a:pt x="0" y="246"/>
                    <a:pt x="31" y="252"/>
                    <a:pt x="57" y="233"/>
                  </a:cubicBezTo>
                  <a:close/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7" name="Line 123"/>
            <p:cNvSpPr>
              <a:spLocks noChangeShapeType="1"/>
            </p:cNvSpPr>
            <p:nvPr/>
          </p:nvSpPr>
          <p:spPr bwMode="auto">
            <a:xfrm flipH="1">
              <a:off x="4325938" y="2846388"/>
              <a:ext cx="296863" cy="873125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</p:grpSp>
      <p:grpSp>
        <p:nvGrpSpPr>
          <p:cNvPr id="198" name="Groupe 197"/>
          <p:cNvGrpSpPr/>
          <p:nvPr/>
        </p:nvGrpSpPr>
        <p:grpSpPr>
          <a:xfrm rot="19724432">
            <a:off x="5084302" y="4716041"/>
            <a:ext cx="1435453" cy="747536"/>
            <a:chOff x="5219701" y="1390651"/>
            <a:chExt cx="993775" cy="517525"/>
          </a:xfrm>
        </p:grpSpPr>
        <p:sp>
          <p:nvSpPr>
            <p:cNvPr id="199" name="Oval 127"/>
            <p:cNvSpPr>
              <a:spLocks noChangeArrowheads="1"/>
            </p:cNvSpPr>
            <p:nvPr/>
          </p:nvSpPr>
          <p:spPr bwMode="auto">
            <a:xfrm>
              <a:off x="5241926" y="1682751"/>
              <a:ext cx="214313" cy="214313"/>
            </a:xfrm>
            <a:prstGeom prst="ellipse">
              <a:avLst/>
            </a:prstGeom>
            <a:noFill/>
            <a:ln w="4763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00" name="Freeform 128"/>
            <p:cNvSpPr>
              <a:spLocks/>
            </p:cNvSpPr>
            <p:nvPr/>
          </p:nvSpPr>
          <p:spPr bwMode="auto">
            <a:xfrm>
              <a:off x="5219701" y="1668463"/>
              <a:ext cx="239713" cy="239713"/>
            </a:xfrm>
            <a:custGeom>
              <a:avLst/>
              <a:gdLst>
                <a:gd name="T0" fmla="*/ 58 w 64"/>
                <a:gd name="T1" fmla="*/ 22 h 64"/>
                <a:gd name="T2" fmla="*/ 42 w 64"/>
                <a:gd name="T3" fmla="*/ 59 h 64"/>
                <a:gd name="T4" fmla="*/ 5 w 64"/>
                <a:gd name="T5" fmla="*/ 42 h 64"/>
                <a:gd name="T6" fmla="*/ 22 w 64"/>
                <a:gd name="T7" fmla="*/ 6 h 64"/>
                <a:gd name="T8" fmla="*/ 58 w 64"/>
                <a:gd name="T9" fmla="*/ 2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58" y="22"/>
                  </a:moveTo>
                  <a:cubicBezTo>
                    <a:pt x="64" y="37"/>
                    <a:pt x="57" y="53"/>
                    <a:pt x="42" y="59"/>
                  </a:cubicBezTo>
                  <a:cubicBezTo>
                    <a:pt x="27" y="64"/>
                    <a:pt x="11" y="57"/>
                    <a:pt x="5" y="42"/>
                  </a:cubicBezTo>
                  <a:cubicBezTo>
                    <a:pt x="0" y="28"/>
                    <a:pt x="7" y="11"/>
                    <a:pt x="22" y="6"/>
                  </a:cubicBezTo>
                  <a:cubicBezTo>
                    <a:pt x="36" y="0"/>
                    <a:pt x="53" y="7"/>
                    <a:pt x="58" y="22"/>
                  </a:cubicBezTo>
                  <a:close/>
                </a:path>
              </a:pathLst>
            </a:custGeom>
            <a:noFill/>
            <a:ln w="4763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01" name="Oval 129"/>
            <p:cNvSpPr>
              <a:spLocks noChangeArrowheads="1"/>
            </p:cNvSpPr>
            <p:nvPr/>
          </p:nvSpPr>
          <p:spPr bwMode="auto">
            <a:xfrm>
              <a:off x="5621338" y="1401763"/>
              <a:ext cx="209550" cy="214313"/>
            </a:xfrm>
            <a:prstGeom prst="ellipse">
              <a:avLst/>
            </a:prstGeom>
            <a:noFill/>
            <a:ln w="4763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02" name="Freeform 130"/>
            <p:cNvSpPr>
              <a:spLocks/>
            </p:cNvSpPr>
            <p:nvPr/>
          </p:nvSpPr>
          <p:spPr bwMode="auto">
            <a:xfrm>
              <a:off x="5610226" y="1393826"/>
              <a:ext cx="231775" cy="233363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4763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03" name="Oval 131"/>
            <p:cNvSpPr>
              <a:spLocks noChangeArrowheads="1"/>
            </p:cNvSpPr>
            <p:nvPr/>
          </p:nvSpPr>
          <p:spPr bwMode="auto">
            <a:xfrm>
              <a:off x="6003926" y="1682751"/>
              <a:ext cx="209550" cy="214313"/>
            </a:xfrm>
            <a:prstGeom prst="ellipse">
              <a:avLst/>
            </a:prstGeom>
            <a:noFill/>
            <a:ln w="4763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04" name="Oval 132"/>
            <p:cNvSpPr>
              <a:spLocks noChangeArrowheads="1"/>
            </p:cNvSpPr>
            <p:nvPr/>
          </p:nvSpPr>
          <p:spPr bwMode="auto">
            <a:xfrm>
              <a:off x="6003926" y="1676401"/>
              <a:ext cx="209550" cy="212725"/>
            </a:xfrm>
            <a:prstGeom prst="ellipse">
              <a:avLst/>
            </a:prstGeom>
            <a:noFill/>
            <a:ln w="4763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05" name="Freeform 133"/>
            <p:cNvSpPr>
              <a:spLocks/>
            </p:cNvSpPr>
            <p:nvPr/>
          </p:nvSpPr>
          <p:spPr bwMode="auto">
            <a:xfrm>
              <a:off x="5591176" y="1390651"/>
              <a:ext cx="239713" cy="236538"/>
            </a:xfrm>
            <a:custGeom>
              <a:avLst/>
              <a:gdLst>
                <a:gd name="T0" fmla="*/ 59 w 64"/>
                <a:gd name="T1" fmla="*/ 40 h 63"/>
                <a:gd name="T2" fmla="*/ 23 w 64"/>
                <a:gd name="T3" fmla="*/ 58 h 63"/>
                <a:gd name="T4" fmla="*/ 5 w 64"/>
                <a:gd name="T5" fmla="*/ 23 h 63"/>
                <a:gd name="T6" fmla="*/ 41 w 64"/>
                <a:gd name="T7" fmla="*/ 5 h 63"/>
                <a:gd name="T8" fmla="*/ 59 w 64"/>
                <a:gd name="T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59" y="40"/>
                  </a:moveTo>
                  <a:cubicBezTo>
                    <a:pt x="54" y="55"/>
                    <a:pt x="38" y="63"/>
                    <a:pt x="23" y="58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6" y="9"/>
                    <a:pt x="64" y="25"/>
                    <a:pt x="59" y="40"/>
                  </a:cubicBezTo>
                  <a:close/>
                </a:path>
              </a:pathLst>
            </a:custGeom>
            <a:noFill/>
            <a:ln w="4763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</p:grpSp>
      <p:pic>
        <p:nvPicPr>
          <p:cNvPr id="206" name="Image 20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238" y="1291893"/>
            <a:ext cx="4566007" cy="3512315"/>
          </a:xfrm>
          <a:prstGeom prst="rect">
            <a:avLst/>
          </a:prstGeom>
        </p:spPr>
      </p:pic>
      <p:grpSp>
        <p:nvGrpSpPr>
          <p:cNvPr id="207" name="Groupe 206"/>
          <p:cNvGrpSpPr/>
          <p:nvPr/>
        </p:nvGrpSpPr>
        <p:grpSpPr>
          <a:xfrm>
            <a:off x="7021090" y="1104573"/>
            <a:ext cx="4166143" cy="3783897"/>
            <a:chOff x="3271838" y="1849438"/>
            <a:chExt cx="2058988" cy="1870075"/>
          </a:xfrm>
        </p:grpSpPr>
        <p:sp>
          <p:nvSpPr>
            <p:cNvPr id="208" name="Freeform 106"/>
            <p:cNvSpPr>
              <a:spLocks/>
            </p:cNvSpPr>
            <p:nvPr/>
          </p:nvSpPr>
          <p:spPr bwMode="auto">
            <a:xfrm>
              <a:off x="3425826" y="2017713"/>
              <a:ext cx="687388" cy="1065212"/>
            </a:xfrm>
            <a:custGeom>
              <a:avLst/>
              <a:gdLst>
                <a:gd name="T0" fmla="*/ 81 w 183"/>
                <a:gd name="T1" fmla="*/ 35 h 284"/>
                <a:gd name="T2" fmla="*/ 11 w 183"/>
                <a:gd name="T3" fmla="*/ 249 h 284"/>
                <a:gd name="T4" fmla="*/ 35 w 183"/>
                <a:gd name="T5" fmla="*/ 284 h 284"/>
                <a:gd name="T6" fmla="*/ 183 w 183"/>
                <a:gd name="T7" fmla="*/ 284 h 284"/>
                <a:gd name="T8" fmla="*/ 106 w 183"/>
                <a:gd name="T9" fmla="*/ 39 h 284"/>
                <a:gd name="T10" fmla="*/ 128 w 183"/>
                <a:gd name="T11" fmla="*/ 0 h 284"/>
                <a:gd name="T12" fmla="*/ 81 w 183"/>
                <a:gd name="T13" fmla="*/ 35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84">
                  <a:moveTo>
                    <a:pt x="81" y="35"/>
                  </a:moveTo>
                  <a:cubicBezTo>
                    <a:pt x="11" y="249"/>
                    <a:pt x="11" y="249"/>
                    <a:pt x="11" y="249"/>
                  </a:cubicBezTo>
                  <a:cubicBezTo>
                    <a:pt x="11" y="249"/>
                    <a:pt x="0" y="284"/>
                    <a:pt x="35" y="284"/>
                  </a:cubicBezTo>
                  <a:cubicBezTo>
                    <a:pt x="183" y="284"/>
                    <a:pt x="183" y="284"/>
                    <a:pt x="183" y="284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92" y="5"/>
                    <a:pt x="128" y="0"/>
                    <a:pt x="128" y="0"/>
                  </a:cubicBezTo>
                  <a:cubicBezTo>
                    <a:pt x="128" y="0"/>
                    <a:pt x="92" y="0"/>
                    <a:pt x="81" y="35"/>
                  </a:cubicBezTo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09" name="Freeform 107"/>
            <p:cNvSpPr>
              <a:spLocks/>
            </p:cNvSpPr>
            <p:nvPr/>
          </p:nvSpPr>
          <p:spPr bwMode="auto">
            <a:xfrm>
              <a:off x="3763963" y="2017713"/>
              <a:ext cx="1162050" cy="649287"/>
            </a:xfrm>
            <a:custGeom>
              <a:avLst/>
              <a:gdLst>
                <a:gd name="T0" fmla="*/ 37 w 310"/>
                <a:gd name="T1" fmla="*/ 0 h 173"/>
                <a:gd name="T2" fmla="*/ 11 w 310"/>
                <a:gd name="T3" fmla="*/ 33 h 173"/>
                <a:gd name="T4" fmla="*/ 57 w 310"/>
                <a:gd name="T5" fmla="*/ 173 h 173"/>
                <a:gd name="T6" fmla="*/ 266 w 310"/>
                <a:gd name="T7" fmla="*/ 25 h 173"/>
                <a:gd name="T8" fmla="*/ 310 w 310"/>
                <a:gd name="T9" fmla="*/ 33 h 173"/>
                <a:gd name="T10" fmla="*/ 262 w 310"/>
                <a:gd name="T11" fmla="*/ 0 h 173"/>
                <a:gd name="T12" fmla="*/ 37 w 310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173">
                  <a:moveTo>
                    <a:pt x="37" y="0"/>
                  </a:moveTo>
                  <a:cubicBezTo>
                    <a:pt x="37" y="0"/>
                    <a:pt x="0" y="0"/>
                    <a:pt x="11" y="33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94" y="1"/>
                    <a:pt x="310" y="33"/>
                    <a:pt x="310" y="33"/>
                  </a:cubicBezTo>
                  <a:cubicBezTo>
                    <a:pt x="310" y="33"/>
                    <a:pt x="299" y="0"/>
                    <a:pt x="262" y="0"/>
                  </a:cubicBezTo>
                  <a:lnTo>
                    <a:pt x="37" y="0"/>
                  </a:lnTo>
                  <a:close/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0" name="Freeform 108"/>
            <p:cNvSpPr>
              <a:spLocks/>
            </p:cNvSpPr>
            <p:nvPr/>
          </p:nvSpPr>
          <p:spPr bwMode="auto">
            <a:xfrm>
              <a:off x="4325938" y="2070100"/>
              <a:ext cx="904875" cy="1087437"/>
            </a:xfrm>
            <a:custGeom>
              <a:avLst/>
              <a:gdLst>
                <a:gd name="T0" fmla="*/ 121 w 241"/>
                <a:gd name="T1" fmla="*/ 6 h 290"/>
                <a:gd name="T2" fmla="*/ 0 w 241"/>
                <a:gd name="T3" fmla="*/ 93 h 290"/>
                <a:gd name="T4" fmla="*/ 207 w 241"/>
                <a:gd name="T5" fmla="*/ 246 h 290"/>
                <a:gd name="T6" fmla="*/ 213 w 241"/>
                <a:gd name="T7" fmla="*/ 290 h 290"/>
                <a:gd name="T8" fmla="*/ 230 w 241"/>
                <a:gd name="T9" fmla="*/ 235 h 290"/>
                <a:gd name="T10" fmla="*/ 161 w 241"/>
                <a:gd name="T11" fmla="*/ 21 h 290"/>
                <a:gd name="T12" fmla="*/ 137 w 241"/>
                <a:gd name="T13" fmla="*/ 0 h 290"/>
                <a:gd name="T14" fmla="*/ 121 w 241"/>
                <a:gd name="T15" fmla="*/ 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290">
                  <a:moveTo>
                    <a:pt x="121" y="6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207" y="246"/>
                    <a:pt x="207" y="246"/>
                    <a:pt x="207" y="246"/>
                  </a:cubicBezTo>
                  <a:cubicBezTo>
                    <a:pt x="238" y="266"/>
                    <a:pt x="213" y="290"/>
                    <a:pt x="213" y="290"/>
                  </a:cubicBezTo>
                  <a:cubicBezTo>
                    <a:pt x="213" y="290"/>
                    <a:pt x="241" y="270"/>
                    <a:pt x="230" y="235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54" y="0"/>
                    <a:pt x="137" y="0"/>
                  </a:cubicBezTo>
                  <a:cubicBezTo>
                    <a:pt x="133" y="0"/>
                    <a:pt x="127" y="2"/>
                    <a:pt x="121" y="6"/>
                  </a:cubicBezTo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1" name="Freeform 109"/>
            <p:cNvSpPr>
              <a:spLocks/>
            </p:cNvSpPr>
            <p:nvPr/>
          </p:nvSpPr>
          <p:spPr bwMode="auto">
            <a:xfrm>
              <a:off x="3425826" y="2017713"/>
              <a:ext cx="687388" cy="1065212"/>
            </a:xfrm>
            <a:custGeom>
              <a:avLst/>
              <a:gdLst>
                <a:gd name="T0" fmla="*/ 81 w 183"/>
                <a:gd name="T1" fmla="*/ 35 h 284"/>
                <a:gd name="T2" fmla="*/ 11 w 183"/>
                <a:gd name="T3" fmla="*/ 249 h 284"/>
                <a:gd name="T4" fmla="*/ 35 w 183"/>
                <a:gd name="T5" fmla="*/ 284 h 284"/>
                <a:gd name="T6" fmla="*/ 183 w 183"/>
                <a:gd name="T7" fmla="*/ 284 h 284"/>
                <a:gd name="T8" fmla="*/ 106 w 183"/>
                <a:gd name="T9" fmla="*/ 39 h 284"/>
                <a:gd name="T10" fmla="*/ 128 w 183"/>
                <a:gd name="T11" fmla="*/ 0 h 284"/>
                <a:gd name="T12" fmla="*/ 81 w 183"/>
                <a:gd name="T13" fmla="*/ 35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84">
                  <a:moveTo>
                    <a:pt x="81" y="35"/>
                  </a:moveTo>
                  <a:cubicBezTo>
                    <a:pt x="11" y="249"/>
                    <a:pt x="11" y="249"/>
                    <a:pt x="11" y="249"/>
                  </a:cubicBezTo>
                  <a:cubicBezTo>
                    <a:pt x="11" y="249"/>
                    <a:pt x="0" y="284"/>
                    <a:pt x="35" y="284"/>
                  </a:cubicBezTo>
                  <a:cubicBezTo>
                    <a:pt x="183" y="284"/>
                    <a:pt x="183" y="284"/>
                    <a:pt x="183" y="284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92" y="5"/>
                    <a:pt x="128" y="0"/>
                    <a:pt x="128" y="0"/>
                  </a:cubicBezTo>
                  <a:cubicBezTo>
                    <a:pt x="128" y="0"/>
                    <a:pt x="92" y="0"/>
                    <a:pt x="81" y="35"/>
                  </a:cubicBezTo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2" name="Freeform 110"/>
            <p:cNvSpPr>
              <a:spLocks/>
            </p:cNvSpPr>
            <p:nvPr/>
          </p:nvSpPr>
          <p:spPr bwMode="auto">
            <a:xfrm>
              <a:off x="3763963" y="2017713"/>
              <a:ext cx="1162050" cy="649287"/>
            </a:xfrm>
            <a:custGeom>
              <a:avLst/>
              <a:gdLst>
                <a:gd name="T0" fmla="*/ 37 w 310"/>
                <a:gd name="T1" fmla="*/ 0 h 173"/>
                <a:gd name="T2" fmla="*/ 11 w 310"/>
                <a:gd name="T3" fmla="*/ 33 h 173"/>
                <a:gd name="T4" fmla="*/ 57 w 310"/>
                <a:gd name="T5" fmla="*/ 173 h 173"/>
                <a:gd name="T6" fmla="*/ 266 w 310"/>
                <a:gd name="T7" fmla="*/ 25 h 173"/>
                <a:gd name="T8" fmla="*/ 310 w 310"/>
                <a:gd name="T9" fmla="*/ 33 h 173"/>
                <a:gd name="T10" fmla="*/ 262 w 310"/>
                <a:gd name="T11" fmla="*/ 0 h 173"/>
                <a:gd name="T12" fmla="*/ 37 w 310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173">
                  <a:moveTo>
                    <a:pt x="37" y="0"/>
                  </a:moveTo>
                  <a:cubicBezTo>
                    <a:pt x="37" y="0"/>
                    <a:pt x="0" y="0"/>
                    <a:pt x="11" y="33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94" y="1"/>
                    <a:pt x="310" y="33"/>
                    <a:pt x="310" y="33"/>
                  </a:cubicBezTo>
                  <a:cubicBezTo>
                    <a:pt x="310" y="33"/>
                    <a:pt x="299" y="0"/>
                    <a:pt x="262" y="0"/>
                  </a:cubicBezTo>
                  <a:lnTo>
                    <a:pt x="37" y="0"/>
                  </a:lnTo>
                  <a:close/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3" name="Freeform 111"/>
            <p:cNvSpPr>
              <a:spLocks/>
            </p:cNvSpPr>
            <p:nvPr/>
          </p:nvSpPr>
          <p:spPr bwMode="auto">
            <a:xfrm>
              <a:off x="4325938" y="2070100"/>
              <a:ext cx="904875" cy="1087437"/>
            </a:xfrm>
            <a:custGeom>
              <a:avLst/>
              <a:gdLst>
                <a:gd name="T0" fmla="*/ 121 w 241"/>
                <a:gd name="T1" fmla="*/ 6 h 290"/>
                <a:gd name="T2" fmla="*/ 0 w 241"/>
                <a:gd name="T3" fmla="*/ 93 h 290"/>
                <a:gd name="T4" fmla="*/ 207 w 241"/>
                <a:gd name="T5" fmla="*/ 246 h 290"/>
                <a:gd name="T6" fmla="*/ 213 w 241"/>
                <a:gd name="T7" fmla="*/ 290 h 290"/>
                <a:gd name="T8" fmla="*/ 230 w 241"/>
                <a:gd name="T9" fmla="*/ 235 h 290"/>
                <a:gd name="T10" fmla="*/ 161 w 241"/>
                <a:gd name="T11" fmla="*/ 21 h 290"/>
                <a:gd name="T12" fmla="*/ 137 w 241"/>
                <a:gd name="T13" fmla="*/ 0 h 290"/>
                <a:gd name="T14" fmla="*/ 121 w 241"/>
                <a:gd name="T15" fmla="*/ 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290">
                  <a:moveTo>
                    <a:pt x="121" y="6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207" y="246"/>
                    <a:pt x="207" y="246"/>
                    <a:pt x="207" y="246"/>
                  </a:cubicBezTo>
                  <a:cubicBezTo>
                    <a:pt x="238" y="266"/>
                    <a:pt x="213" y="290"/>
                    <a:pt x="213" y="290"/>
                  </a:cubicBezTo>
                  <a:cubicBezTo>
                    <a:pt x="213" y="290"/>
                    <a:pt x="241" y="270"/>
                    <a:pt x="230" y="235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54" y="0"/>
                    <a:pt x="137" y="0"/>
                  </a:cubicBezTo>
                  <a:cubicBezTo>
                    <a:pt x="133" y="0"/>
                    <a:pt x="127" y="2"/>
                    <a:pt x="121" y="6"/>
                  </a:cubicBezTo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4" name="Line 112"/>
            <p:cNvSpPr>
              <a:spLocks noChangeShapeType="1"/>
            </p:cNvSpPr>
            <p:nvPr/>
          </p:nvSpPr>
          <p:spPr bwMode="auto">
            <a:xfrm>
              <a:off x="3651251" y="2017713"/>
              <a:ext cx="1582738" cy="0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5" name="Line 113"/>
            <p:cNvSpPr>
              <a:spLocks noChangeShapeType="1"/>
            </p:cNvSpPr>
            <p:nvPr/>
          </p:nvSpPr>
          <p:spPr bwMode="auto">
            <a:xfrm>
              <a:off x="3271838" y="3082925"/>
              <a:ext cx="1238250" cy="0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6" name="Line 114"/>
            <p:cNvSpPr>
              <a:spLocks noChangeShapeType="1"/>
            </p:cNvSpPr>
            <p:nvPr/>
          </p:nvSpPr>
          <p:spPr bwMode="auto">
            <a:xfrm flipH="1" flipV="1">
              <a:off x="4854576" y="1893888"/>
              <a:ext cx="476250" cy="1508125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7" name="Line 115"/>
            <p:cNvSpPr>
              <a:spLocks noChangeShapeType="1"/>
            </p:cNvSpPr>
            <p:nvPr/>
          </p:nvSpPr>
          <p:spPr bwMode="auto">
            <a:xfrm flipV="1">
              <a:off x="4383088" y="3079750"/>
              <a:ext cx="865188" cy="617537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8" name="Line 116"/>
            <p:cNvSpPr>
              <a:spLocks noChangeShapeType="1"/>
            </p:cNvSpPr>
            <p:nvPr/>
          </p:nvSpPr>
          <p:spPr bwMode="auto">
            <a:xfrm flipV="1">
              <a:off x="3760788" y="2119313"/>
              <a:ext cx="977900" cy="704850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9" name="Line 117"/>
            <p:cNvSpPr>
              <a:spLocks noChangeShapeType="1"/>
            </p:cNvSpPr>
            <p:nvPr/>
          </p:nvSpPr>
          <p:spPr bwMode="auto">
            <a:xfrm>
              <a:off x="4135438" y="2276475"/>
              <a:ext cx="974725" cy="712787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0" name="Line 118"/>
            <p:cNvSpPr>
              <a:spLocks noChangeShapeType="1"/>
            </p:cNvSpPr>
            <p:nvPr/>
          </p:nvSpPr>
          <p:spPr bwMode="auto">
            <a:xfrm flipH="1" flipV="1">
              <a:off x="3719513" y="1849438"/>
              <a:ext cx="476250" cy="1506537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1" name="Line 119"/>
            <p:cNvSpPr>
              <a:spLocks noChangeShapeType="1"/>
            </p:cNvSpPr>
            <p:nvPr/>
          </p:nvSpPr>
          <p:spPr bwMode="auto">
            <a:xfrm flipH="1">
              <a:off x="3290888" y="1992313"/>
              <a:ext cx="487363" cy="1503362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2" name="Line 120"/>
            <p:cNvSpPr>
              <a:spLocks noChangeShapeType="1"/>
            </p:cNvSpPr>
            <p:nvPr/>
          </p:nvSpPr>
          <p:spPr bwMode="auto">
            <a:xfrm flipH="1">
              <a:off x="3695701" y="2017713"/>
              <a:ext cx="1196975" cy="0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3" name="Freeform 121"/>
            <p:cNvSpPr>
              <a:spLocks/>
            </p:cNvSpPr>
            <p:nvPr/>
          </p:nvSpPr>
          <p:spPr bwMode="auto">
            <a:xfrm>
              <a:off x="4367213" y="2681288"/>
              <a:ext cx="863600" cy="944562"/>
            </a:xfrm>
            <a:custGeom>
              <a:avLst/>
              <a:gdLst>
                <a:gd name="T0" fmla="*/ 57 w 230"/>
                <a:gd name="T1" fmla="*/ 233 h 252"/>
                <a:gd name="T2" fmla="*/ 200 w 230"/>
                <a:gd name="T3" fmla="*/ 129 h 252"/>
                <a:gd name="T4" fmla="*/ 202 w 230"/>
                <a:gd name="T5" fmla="*/ 87 h 252"/>
                <a:gd name="T6" fmla="*/ 83 w 230"/>
                <a:gd name="T7" fmla="*/ 0 h 252"/>
                <a:gd name="T8" fmla="*/ 12 w 230"/>
                <a:gd name="T9" fmla="*/ 209 h 252"/>
                <a:gd name="T10" fmla="*/ 57 w 230"/>
                <a:gd name="T11" fmla="*/ 23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52">
                  <a:moveTo>
                    <a:pt x="57" y="233"/>
                  </a:moveTo>
                  <a:cubicBezTo>
                    <a:pt x="83" y="214"/>
                    <a:pt x="200" y="129"/>
                    <a:pt x="200" y="129"/>
                  </a:cubicBezTo>
                  <a:cubicBezTo>
                    <a:pt x="200" y="129"/>
                    <a:pt x="230" y="107"/>
                    <a:pt x="202" y="87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18" y="192"/>
                    <a:pt x="12" y="209"/>
                  </a:cubicBezTo>
                  <a:cubicBezTo>
                    <a:pt x="0" y="246"/>
                    <a:pt x="31" y="252"/>
                    <a:pt x="57" y="233"/>
                  </a:cubicBezTo>
                  <a:close/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4" name="Freeform 122"/>
            <p:cNvSpPr>
              <a:spLocks/>
            </p:cNvSpPr>
            <p:nvPr/>
          </p:nvSpPr>
          <p:spPr bwMode="auto">
            <a:xfrm>
              <a:off x="4367213" y="2681288"/>
              <a:ext cx="863600" cy="944562"/>
            </a:xfrm>
            <a:custGeom>
              <a:avLst/>
              <a:gdLst>
                <a:gd name="T0" fmla="*/ 57 w 230"/>
                <a:gd name="T1" fmla="*/ 233 h 252"/>
                <a:gd name="T2" fmla="*/ 200 w 230"/>
                <a:gd name="T3" fmla="*/ 129 h 252"/>
                <a:gd name="T4" fmla="*/ 202 w 230"/>
                <a:gd name="T5" fmla="*/ 87 h 252"/>
                <a:gd name="T6" fmla="*/ 83 w 230"/>
                <a:gd name="T7" fmla="*/ 0 h 252"/>
                <a:gd name="T8" fmla="*/ 12 w 230"/>
                <a:gd name="T9" fmla="*/ 209 h 252"/>
                <a:gd name="T10" fmla="*/ 57 w 230"/>
                <a:gd name="T11" fmla="*/ 23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52">
                  <a:moveTo>
                    <a:pt x="57" y="233"/>
                  </a:moveTo>
                  <a:cubicBezTo>
                    <a:pt x="83" y="214"/>
                    <a:pt x="200" y="129"/>
                    <a:pt x="200" y="129"/>
                  </a:cubicBezTo>
                  <a:cubicBezTo>
                    <a:pt x="200" y="129"/>
                    <a:pt x="230" y="107"/>
                    <a:pt x="202" y="87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18" y="192"/>
                    <a:pt x="12" y="209"/>
                  </a:cubicBezTo>
                  <a:cubicBezTo>
                    <a:pt x="0" y="246"/>
                    <a:pt x="31" y="252"/>
                    <a:pt x="57" y="233"/>
                  </a:cubicBezTo>
                  <a:close/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5" name="Line 123"/>
            <p:cNvSpPr>
              <a:spLocks noChangeShapeType="1"/>
            </p:cNvSpPr>
            <p:nvPr/>
          </p:nvSpPr>
          <p:spPr bwMode="auto">
            <a:xfrm flipH="1">
              <a:off x="4325938" y="2846388"/>
              <a:ext cx="296863" cy="873125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</p:grpSp>
      <p:grpSp>
        <p:nvGrpSpPr>
          <p:cNvPr id="226" name="Groupe 225"/>
          <p:cNvGrpSpPr/>
          <p:nvPr/>
        </p:nvGrpSpPr>
        <p:grpSpPr>
          <a:xfrm>
            <a:off x="8139017" y="1976093"/>
            <a:ext cx="2010800" cy="1047157"/>
            <a:chOff x="5219701" y="1390651"/>
            <a:chExt cx="993775" cy="517525"/>
          </a:xfrm>
        </p:grpSpPr>
        <p:sp>
          <p:nvSpPr>
            <p:cNvPr id="227" name="Oval 127"/>
            <p:cNvSpPr>
              <a:spLocks noChangeArrowheads="1"/>
            </p:cNvSpPr>
            <p:nvPr/>
          </p:nvSpPr>
          <p:spPr bwMode="auto">
            <a:xfrm>
              <a:off x="5241926" y="1682751"/>
              <a:ext cx="214313" cy="214313"/>
            </a:xfrm>
            <a:prstGeom prst="ellipse">
              <a:avLst/>
            </a:prstGeom>
            <a:noFill/>
            <a:ln w="4763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8" name="Freeform 128"/>
            <p:cNvSpPr>
              <a:spLocks/>
            </p:cNvSpPr>
            <p:nvPr/>
          </p:nvSpPr>
          <p:spPr bwMode="auto">
            <a:xfrm>
              <a:off x="5219701" y="1668463"/>
              <a:ext cx="239713" cy="239713"/>
            </a:xfrm>
            <a:custGeom>
              <a:avLst/>
              <a:gdLst>
                <a:gd name="T0" fmla="*/ 58 w 64"/>
                <a:gd name="T1" fmla="*/ 22 h 64"/>
                <a:gd name="T2" fmla="*/ 42 w 64"/>
                <a:gd name="T3" fmla="*/ 59 h 64"/>
                <a:gd name="T4" fmla="*/ 5 w 64"/>
                <a:gd name="T5" fmla="*/ 42 h 64"/>
                <a:gd name="T6" fmla="*/ 22 w 64"/>
                <a:gd name="T7" fmla="*/ 6 h 64"/>
                <a:gd name="T8" fmla="*/ 58 w 64"/>
                <a:gd name="T9" fmla="*/ 2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58" y="22"/>
                  </a:moveTo>
                  <a:cubicBezTo>
                    <a:pt x="64" y="37"/>
                    <a:pt x="57" y="53"/>
                    <a:pt x="42" y="59"/>
                  </a:cubicBezTo>
                  <a:cubicBezTo>
                    <a:pt x="27" y="64"/>
                    <a:pt x="11" y="57"/>
                    <a:pt x="5" y="42"/>
                  </a:cubicBezTo>
                  <a:cubicBezTo>
                    <a:pt x="0" y="28"/>
                    <a:pt x="7" y="11"/>
                    <a:pt x="22" y="6"/>
                  </a:cubicBezTo>
                  <a:cubicBezTo>
                    <a:pt x="36" y="0"/>
                    <a:pt x="53" y="7"/>
                    <a:pt x="58" y="22"/>
                  </a:cubicBezTo>
                  <a:close/>
                </a:path>
              </a:pathLst>
            </a:custGeom>
            <a:noFill/>
            <a:ln w="4763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9" name="Oval 129"/>
            <p:cNvSpPr>
              <a:spLocks noChangeArrowheads="1"/>
            </p:cNvSpPr>
            <p:nvPr/>
          </p:nvSpPr>
          <p:spPr bwMode="auto">
            <a:xfrm>
              <a:off x="5621338" y="1401763"/>
              <a:ext cx="209550" cy="214313"/>
            </a:xfrm>
            <a:prstGeom prst="ellipse">
              <a:avLst/>
            </a:prstGeom>
            <a:noFill/>
            <a:ln w="4763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30" name="Freeform 130"/>
            <p:cNvSpPr>
              <a:spLocks/>
            </p:cNvSpPr>
            <p:nvPr/>
          </p:nvSpPr>
          <p:spPr bwMode="auto">
            <a:xfrm>
              <a:off x="5610226" y="1393826"/>
              <a:ext cx="231775" cy="233363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4763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31" name="Oval 131"/>
            <p:cNvSpPr>
              <a:spLocks noChangeArrowheads="1"/>
            </p:cNvSpPr>
            <p:nvPr/>
          </p:nvSpPr>
          <p:spPr bwMode="auto">
            <a:xfrm>
              <a:off x="6003926" y="1682751"/>
              <a:ext cx="209550" cy="214313"/>
            </a:xfrm>
            <a:prstGeom prst="ellipse">
              <a:avLst/>
            </a:prstGeom>
            <a:noFill/>
            <a:ln w="4763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32" name="Oval 132"/>
            <p:cNvSpPr>
              <a:spLocks noChangeArrowheads="1"/>
            </p:cNvSpPr>
            <p:nvPr/>
          </p:nvSpPr>
          <p:spPr bwMode="auto">
            <a:xfrm>
              <a:off x="6003926" y="1676401"/>
              <a:ext cx="209550" cy="212725"/>
            </a:xfrm>
            <a:prstGeom prst="ellipse">
              <a:avLst/>
            </a:prstGeom>
            <a:noFill/>
            <a:ln w="4763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33" name="Freeform 133"/>
            <p:cNvSpPr>
              <a:spLocks/>
            </p:cNvSpPr>
            <p:nvPr/>
          </p:nvSpPr>
          <p:spPr bwMode="auto">
            <a:xfrm>
              <a:off x="5591176" y="1390651"/>
              <a:ext cx="239713" cy="236538"/>
            </a:xfrm>
            <a:custGeom>
              <a:avLst/>
              <a:gdLst>
                <a:gd name="T0" fmla="*/ 59 w 64"/>
                <a:gd name="T1" fmla="*/ 40 h 63"/>
                <a:gd name="T2" fmla="*/ 23 w 64"/>
                <a:gd name="T3" fmla="*/ 58 h 63"/>
                <a:gd name="T4" fmla="*/ 5 w 64"/>
                <a:gd name="T5" fmla="*/ 23 h 63"/>
                <a:gd name="T6" fmla="*/ 41 w 64"/>
                <a:gd name="T7" fmla="*/ 5 h 63"/>
                <a:gd name="T8" fmla="*/ 59 w 64"/>
                <a:gd name="T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59" y="40"/>
                  </a:moveTo>
                  <a:cubicBezTo>
                    <a:pt x="54" y="55"/>
                    <a:pt x="38" y="63"/>
                    <a:pt x="23" y="58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6" y="9"/>
                    <a:pt x="64" y="25"/>
                    <a:pt x="59" y="40"/>
                  </a:cubicBezTo>
                  <a:close/>
                </a:path>
              </a:pathLst>
            </a:custGeom>
            <a:noFill/>
            <a:ln w="4763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</p:grpSp>
      <p:pic>
        <p:nvPicPr>
          <p:cNvPr id="19" name="Image 18" descr="page.png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91588" y="4204109"/>
            <a:ext cx="6122458" cy="4962889"/>
          </a:xfrm>
          <a:prstGeom prst="rect">
            <a:avLst/>
          </a:prstGeom>
        </p:spPr>
      </p:pic>
      <p:cxnSp>
        <p:nvCxnSpPr>
          <p:cNvPr id="126" name="Straight Connector 56"/>
          <p:cNvCxnSpPr/>
          <p:nvPr/>
        </p:nvCxnSpPr>
        <p:spPr>
          <a:xfrm flipV="1">
            <a:off x="774409" y="1768070"/>
            <a:ext cx="0" cy="478560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5" name="Line 79"/>
          <p:cNvSpPr>
            <a:spLocks noChangeShapeType="1"/>
          </p:cNvSpPr>
          <p:nvPr/>
        </p:nvSpPr>
        <p:spPr bwMode="auto">
          <a:xfrm flipH="1" flipV="1">
            <a:off x="220703" y="6043521"/>
            <a:ext cx="402975" cy="1276086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54" name="Line 78"/>
          <p:cNvSpPr>
            <a:spLocks noChangeShapeType="1"/>
          </p:cNvSpPr>
          <p:nvPr/>
        </p:nvSpPr>
        <p:spPr bwMode="auto">
          <a:xfrm>
            <a:off x="572634" y="6404855"/>
            <a:ext cx="826098" cy="604461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grpSp>
        <p:nvGrpSpPr>
          <p:cNvPr id="141" name="Groupe 140"/>
          <p:cNvGrpSpPr/>
          <p:nvPr/>
        </p:nvGrpSpPr>
        <p:grpSpPr>
          <a:xfrm>
            <a:off x="200366" y="6442439"/>
            <a:ext cx="1161781" cy="814421"/>
            <a:chOff x="327025" y="3219450"/>
            <a:chExt cx="785813" cy="550863"/>
          </a:xfrm>
        </p:grpSpPr>
        <p:sp>
          <p:nvSpPr>
            <p:cNvPr id="142" name="Freeform 33"/>
            <p:cNvSpPr>
              <a:spLocks/>
            </p:cNvSpPr>
            <p:nvPr/>
          </p:nvSpPr>
          <p:spPr bwMode="auto">
            <a:xfrm>
              <a:off x="758825" y="3465513"/>
              <a:ext cx="249238" cy="128587"/>
            </a:xfrm>
            <a:custGeom>
              <a:avLst/>
              <a:gdLst>
                <a:gd name="T0" fmla="*/ 387 w 626"/>
                <a:gd name="T1" fmla="*/ 306 h 327"/>
                <a:gd name="T2" fmla="*/ 467 w 626"/>
                <a:gd name="T3" fmla="*/ 237 h 327"/>
                <a:gd name="T4" fmla="*/ 588 w 626"/>
                <a:gd name="T5" fmla="*/ 187 h 327"/>
                <a:gd name="T6" fmla="*/ 626 w 626"/>
                <a:gd name="T7" fmla="*/ 140 h 327"/>
                <a:gd name="T8" fmla="*/ 576 w 626"/>
                <a:gd name="T9" fmla="*/ 66 h 327"/>
                <a:gd name="T10" fmla="*/ 496 w 626"/>
                <a:gd name="T11" fmla="*/ 19 h 327"/>
                <a:gd name="T12" fmla="*/ 429 w 626"/>
                <a:gd name="T13" fmla="*/ 28 h 327"/>
                <a:gd name="T14" fmla="*/ 379 w 626"/>
                <a:gd name="T15" fmla="*/ 19 h 327"/>
                <a:gd name="T16" fmla="*/ 337 w 626"/>
                <a:gd name="T17" fmla="*/ 0 h 327"/>
                <a:gd name="T18" fmla="*/ 277 w 626"/>
                <a:gd name="T19" fmla="*/ 40 h 327"/>
                <a:gd name="T20" fmla="*/ 216 w 626"/>
                <a:gd name="T21" fmla="*/ 21 h 327"/>
                <a:gd name="T22" fmla="*/ 157 w 626"/>
                <a:gd name="T23" fmla="*/ 90 h 327"/>
                <a:gd name="T24" fmla="*/ 128 w 626"/>
                <a:gd name="T25" fmla="*/ 128 h 327"/>
                <a:gd name="T26" fmla="*/ 59 w 626"/>
                <a:gd name="T27" fmla="*/ 128 h 327"/>
                <a:gd name="T28" fmla="*/ 69 w 626"/>
                <a:gd name="T29" fmla="*/ 209 h 327"/>
                <a:gd name="T30" fmla="*/ 0 w 626"/>
                <a:gd name="T31" fmla="*/ 239 h 327"/>
                <a:gd name="T32" fmla="*/ 50 w 626"/>
                <a:gd name="T33" fmla="*/ 268 h 327"/>
                <a:gd name="T34" fmla="*/ 107 w 626"/>
                <a:gd name="T35" fmla="*/ 258 h 327"/>
                <a:gd name="T36" fmla="*/ 119 w 626"/>
                <a:gd name="T37" fmla="*/ 246 h 327"/>
                <a:gd name="T38" fmla="*/ 187 w 626"/>
                <a:gd name="T39" fmla="*/ 289 h 327"/>
                <a:gd name="T40" fmla="*/ 277 w 626"/>
                <a:gd name="T41" fmla="*/ 327 h 327"/>
                <a:gd name="T42" fmla="*/ 387 w 626"/>
                <a:gd name="T43" fmla="*/ 306 h 32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626"/>
                <a:gd name="T67" fmla="*/ 0 h 327"/>
                <a:gd name="T68" fmla="*/ 626 w 626"/>
                <a:gd name="T69" fmla="*/ 327 h 32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626" h="327">
                  <a:moveTo>
                    <a:pt x="387" y="306"/>
                  </a:moveTo>
                  <a:lnTo>
                    <a:pt x="467" y="237"/>
                  </a:lnTo>
                  <a:lnTo>
                    <a:pt x="588" y="187"/>
                  </a:lnTo>
                  <a:lnTo>
                    <a:pt x="626" y="140"/>
                  </a:lnTo>
                  <a:lnTo>
                    <a:pt x="576" y="66"/>
                  </a:lnTo>
                  <a:lnTo>
                    <a:pt x="496" y="19"/>
                  </a:lnTo>
                  <a:lnTo>
                    <a:pt x="429" y="28"/>
                  </a:lnTo>
                  <a:lnTo>
                    <a:pt x="379" y="19"/>
                  </a:lnTo>
                  <a:lnTo>
                    <a:pt x="337" y="0"/>
                  </a:lnTo>
                  <a:lnTo>
                    <a:pt x="277" y="40"/>
                  </a:lnTo>
                  <a:lnTo>
                    <a:pt x="216" y="21"/>
                  </a:lnTo>
                  <a:lnTo>
                    <a:pt x="157" y="90"/>
                  </a:lnTo>
                  <a:lnTo>
                    <a:pt x="128" y="128"/>
                  </a:lnTo>
                  <a:lnTo>
                    <a:pt x="59" y="128"/>
                  </a:lnTo>
                  <a:lnTo>
                    <a:pt x="69" y="209"/>
                  </a:lnTo>
                  <a:lnTo>
                    <a:pt x="0" y="239"/>
                  </a:lnTo>
                  <a:lnTo>
                    <a:pt x="50" y="268"/>
                  </a:lnTo>
                  <a:lnTo>
                    <a:pt x="107" y="258"/>
                  </a:lnTo>
                  <a:lnTo>
                    <a:pt x="119" y="246"/>
                  </a:lnTo>
                  <a:lnTo>
                    <a:pt x="187" y="289"/>
                  </a:lnTo>
                  <a:lnTo>
                    <a:pt x="277" y="327"/>
                  </a:lnTo>
                  <a:lnTo>
                    <a:pt x="387" y="306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43" name="Freeform 34"/>
            <p:cNvSpPr>
              <a:spLocks/>
            </p:cNvSpPr>
            <p:nvPr/>
          </p:nvSpPr>
          <p:spPr bwMode="auto">
            <a:xfrm>
              <a:off x="847725" y="3241675"/>
              <a:ext cx="146050" cy="180975"/>
            </a:xfrm>
            <a:custGeom>
              <a:avLst/>
              <a:gdLst>
                <a:gd name="T0" fmla="*/ 344 w 365"/>
                <a:gd name="T1" fmla="*/ 173 h 456"/>
                <a:gd name="T2" fmla="*/ 344 w 365"/>
                <a:gd name="T3" fmla="*/ 168 h 456"/>
                <a:gd name="T4" fmla="*/ 263 w 365"/>
                <a:gd name="T5" fmla="*/ 92 h 456"/>
                <a:gd name="T6" fmla="*/ 261 w 365"/>
                <a:gd name="T7" fmla="*/ 92 h 456"/>
                <a:gd name="T8" fmla="*/ 192 w 365"/>
                <a:gd name="T9" fmla="*/ 109 h 456"/>
                <a:gd name="T10" fmla="*/ 143 w 365"/>
                <a:gd name="T11" fmla="*/ 2 h 456"/>
                <a:gd name="T12" fmla="*/ 143 w 365"/>
                <a:gd name="T13" fmla="*/ 0 h 456"/>
                <a:gd name="T14" fmla="*/ 140 w 365"/>
                <a:gd name="T15" fmla="*/ 2 h 456"/>
                <a:gd name="T16" fmla="*/ 60 w 365"/>
                <a:gd name="T17" fmla="*/ 62 h 456"/>
                <a:gd name="T18" fmla="*/ 0 w 365"/>
                <a:gd name="T19" fmla="*/ 142 h 456"/>
                <a:gd name="T20" fmla="*/ 31 w 365"/>
                <a:gd name="T21" fmla="*/ 223 h 456"/>
                <a:gd name="T22" fmla="*/ 69 w 365"/>
                <a:gd name="T23" fmla="*/ 282 h 456"/>
                <a:gd name="T24" fmla="*/ 41 w 365"/>
                <a:gd name="T25" fmla="*/ 351 h 456"/>
                <a:gd name="T26" fmla="*/ 81 w 365"/>
                <a:gd name="T27" fmla="*/ 404 h 456"/>
                <a:gd name="T28" fmla="*/ 140 w 365"/>
                <a:gd name="T29" fmla="*/ 425 h 456"/>
                <a:gd name="T30" fmla="*/ 221 w 365"/>
                <a:gd name="T31" fmla="*/ 444 h 456"/>
                <a:gd name="T32" fmla="*/ 226 w 365"/>
                <a:gd name="T33" fmla="*/ 441 h 456"/>
                <a:gd name="T34" fmla="*/ 252 w 365"/>
                <a:gd name="T35" fmla="*/ 406 h 456"/>
                <a:gd name="T36" fmla="*/ 320 w 365"/>
                <a:gd name="T37" fmla="*/ 453 h 456"/>
                <a:gd name="T38" fmla="*/ 320 w 365"/>
                <a:gd name="T39" fmla="*/ 456 h 456"/>
                <a:gd name="T40" fmla="*/ 323 w 365"/>
                <a:gd name="T41" fmla="*/ 453 h 456"/>
                <a:gd name="T42" fmla="*/ 354 w 365"/>
                <a:gd name="T43" fmla="*/ 404 h 456"/>
                <a:gd name="T44" fmla="*/ 354 w 365"/>
                <a:gd name="T45" fmla="*/ 399 h 456"/>
                <a:gd name="T46" fmla="*/ 323 w 365"/>
                <a:gd name="T47" fmla="*/ 351 h 456"/>
                <a:gd name="T48" fmla="*/ 365 w 365"/>
                <a:gd name="T49" fmla="*/ 261 h 456"/>
                <a:gd name="T50" fmla="*/ 344 w 365"/>
                <a:gd name="T51" fmla="*/ 173 h 4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365"/>
                <a:gd name="T79" fmla="*/ 0 h 456"/>
                <a:gd name="T80" fmla="*/ 365 w 365"/>
                <a:gd name="T81" fmla="*/ 456 h 4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365" h="456">
                  <a:moveTo>
                    <a:pt x="344" y="173"/>
                  </a:moveTo>
                  <a:lnTo>
                    <a:pt x="344" y="168"/>
                  </a:lnTo>
                  <a:lnTo>
                    <a:pt x="263" y="92"/>
                  </a:lnTo>
                  <a:lnTo>
                    <a:pt x="261" y="92"/>
                  </a:lnTo>
                  <a:lnTo>
                    <a:pt x="192" y="109"/>
                  </a:lnTo>
                  <a:lnTo>
                    <a:pt x="143" y="2"/>
                  </a:lnTo>
                  <a:lnTo>
                    <a:pt x="143" y="0"/>
                  </a:lnTo>
                  <a:lnTo>
                    <a:pt x="140" y="2"/>
                  </a:lnTo>
                  <a:lnTo>
                    <a:pt x="60" y="62"/>
                  </a:lnTo>
                  <a:lnTo>
                    <a:pt x="0" y="142"/>
                  </a:lnTo>
                  <a:lnTo>
                    <a:pt x="31" y="223"/>
                  </a:lnTo>
                  <a:lnTo>
                    <a:pt x="69" y="282"/>
                  </a:lnTo>
                  <a:lnTo>
                    <a:pt x="41" y="351"/>
                  </a:lnTo>
                  <a:lnTo>
                    <a:pt x="81" y="404"/>
                  </a:lnTo>
                  <a:lnTo>
                    <a:pt x="140" y="425"/>
                  </a:lnTo>
                  <a:lnTo>
                    <a:pt x="221" y="444"/>
                  </a:lnTo>
                  <a:lnTo>
                    <a:pt x="226" y="441"/>
                  </a:lnTo>
                  <a:lnTo>
                    <a:pt x="252" y="406"/>
                  </a:lnTo>
                  <a:lnTo>
                    <a:pt x="320" y="453"/>
                  </a:lnTo>
                  <a:lnTo>
                    <a:pt x="320" y="456"/>
                  </a:lnTo>
                  <a:lnTo>
                    <a:pt x="323" y="453"/>
                  </a:lnTo>
                  <a:lnTo>
                    <a:pt x="354" y="404"/>
                  </a:lnTo>
                  <a:lnTo>
                    <a:pt x="354" y="399"/>
                  </a:lnTo>
                  <a:lnTo>
                    <a:pt x="323" y="351"/>
                  </a:lnTo>
                  <a:lnTo>
                    <a:pt x="365" y="261"/>
                  </a:lnTo>
                  <a:lnTo>
                    <a:pt x="344" y="173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44" name="Freeform 35"/>
            <p:cNvSpPr>
              <a:spLocks/>
            </p:cNvSpPr>
            <p:nvPr/>
          </p:nvSpPr>
          <p:spPr bwMode="auto">
            <a:xfrm>
              <a:off x="684213" y="3241675"/>
              <a:ext cx="219075" cy="258763"/>
            </a:xfrm>
            <a:custGeom>
              <a:avLst/>
              <a:gdLst>
                <a:gd name="T0" fmla="*/ 507 w 554"/>
                <a:gd name="T1" fmla="*/ 480 h 651"/>
                <a:gd name="T2" fmla="*/ 547 w 554"/>
                <a:gd name="T3" fmla="*/ 499 h 651"/>
                <a:gd name="T4" fmla="*/ 526 w 554"/>
                <a:gd name="T5" fmla="*/ 561 h 651"/>
                <a:gd name="T6" fmla="*/ 466 w 554"/>
                <a:gd name="T7" fmla="*/ 601 h 651"/>
                <a:gd name="T8" fmla="*/ 405 w 554"/>
                <a:gd name="T9" fmla="*/ 582 h 651"/>
                <a:gd name="T10" fmla="*/ 346 w 554"/>
                <a:gd name="T11" fmla="*/ 651 h 651"/>
                <a:gd name="T12" fmla="*/ 256 w 554"/>
                <a:gd name="T13" fmla="*/ 629 h 651"/>
                <a:gd name="T14" fmla="*/ 218 w 554"/>
                <a:gd name="T15" fmla="*/ 520 h 651"/>
                <a:gd name="T16" fmla="*/ 158 w 554"/>
                <a:gd name="T17" fmla="*/ 411 h 651"/>
                <a:gd name="T18" fmla="*/ 30 w 554"/>
                <a:gd name="T19" fmla="*/ 390 h 651"/>
                <a:gd name="T20" fmla="*/ 9 w 554"/>
                <a:gd name="T21" fmla="*/ 311 h 651"/>
                <a:gd name="T22" fmla="*/ 0 w 554"/>
                <a:gd name="T23" fmla="*/ 231 h 651"/>
                <a:gd name="T24" fmla="*/ 68 w 554"/>
                <a:gd name="T25" fmla="*/ 193 h 651"/>
                <a:gd name="T26" fmla="*/ 128 w 554"/>
                <a:gd name="T27" fmla="*/ 162 h 651"/>
                <a:gd name="T28" fmla="*/ 227 w 554"/>
                <a:gd name="T29" fmla="*/ 162 h 651"/>
                <a:gd name="T30" fmla="*/ 277 w 554"/>
                <a:gd name="T31" fmla="*/ 90 h 651"/>
                <a:gd name="T32" fmla="*/ 327 w 554"/>
                <a:gd name="T33" fmla="*/ 0 h 651"/>
                <a:gd name="T34" fmla="*/ 336 w 554"/>
                <a:gd name="T35" fmla="*/ 22 h 651"/>
                <a:gd name="T36" fmla="*/ 376 w 554"/>
                <a:gd name="T37" fmla="*/ 72 h 651"/>
                <a:gd name="T38" fmla="*/ 417 w 554"/>
                <a:gd name="T39" fmla="*/ 140 h 651"/>
                <a:gd name="T40" fmla="*/ 448 w 554"/>
                <a:gd name="T41" fmla="*/ 221 h 651"/>
                <a:gd name="T42" fmla="*/ 485 w 554"/>
                <a:gd name="T43" fmla="*/ 280 h 651"/>
                <a:gd name="T44" fmla="*/ 457 w 554"/>
                <a:gd name="T45" fmla="*/ 349 h 651"/>
                <a:gd name="T46" fmla="*/ 495 w 554"/>
                <a:gd name="T47" fmla="*/ 402 h 651"/>
                <a:gd name="T48" fmla="*/ 554 w 554"/>
                <a:gd name="T49" fmla="*/ 418 h 651"/>
                <a:gd name="T50" fmla="*/ 507 w 554"/>
                <a:gd name="T51" fmla="*/ 480 h 65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54"/>
                <a:gd name="T79" fmla="*/ 0 h 651"/>
                <a:gd name="T80" fmla="*/ 554 w 554"/>
                <a:gd name="T81" fmla="*/ 651 h 65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54" h="651">
                  <a:moveTo>
                    <a:pt x="507" y="480"/>
                  </a:moveTo>
                  <a:lnTo>
                    <a:pt x="547" y="499"/>
                  </a:lnTo>
                  <a:lnTo>
                    <a:pt x="526" y="561"/>
                  </a:lnTo>
                  <a:lnTo>
                    <a:pt x="466" y="601"/>
                  </a:lnTo>
                  <a:lnTo>
                    <a:pt x="405" y="582"/>
                  </a:lnTo>
                  <a:lnTo>
                    <a:pt x="346" y="651"/>
                  </a:lnTo>
                  <a:lnTo>
                    <a:pt x="256" y="629"/>
                  </a:lnTo>
                  <a:lnTo>
                    <a:pt x="218" y="520"/>
                  </a:lnTo>
                  <a:lnTo>
                    <a:pt x="158" y="411"/>
                  </a:lnTo>
                  <a:lnTo>
                    <a:pt x="30" y="390"/>
                  </a:lnTo>
                  <a:lnTo>
                    <a:pt x="9" y="311"/>
                  </a:lnTo>
                  <a:lnTo>
                    <a:pt x="0" y="231"/>
                  </a:lnTo>
                  <a:lnTo>
                    <a:pt x="68" y="193"/>
                  </a:lnTo>
                  <a:lnTo>
                    <a:pt x="128" y="162"/>
                  </a:lnTo>
                  <a:lnTo>
                    <a:pt x="227" y="162"/>
                  </a:lnTo>
                  <a:lnTo>
                    <a:pt x="277" y="90"/>
                  </a:lnTo>
                  <a:lnTo>
                    <a:pt x="327" y="0"/>
                  </a:lnTo>
                  <a:lnTo>
                    <a:pt x="336" y="22"/>
                  </a:lnTo>
                  <a:lnTo>
                    <a:pt x="376" y="72"/>
                  </a:lnTo>
                  <a:lnTo>
                    <a:pt x="417" y="140"/>
                  </a:lnTo>
                  <a:lnTo>
                    <a:pt x="448" y="221"/>
                  </a:lnTo>
                  <a:lnTo>
                    <a:pt x="485" y="280"/>
                  </a:lnTo>
                  <a:lnTo>
                    <a:pt x="457" y="349"/>
                  </a:lnTo>
                  <a:lnTo>
                    <a:pt x="495" y="402"/>
                  </a:lnTo>
                  <a:lnTo>
                    <a:pt x="554" y="418"/>
                  </a:lnTo>
                  <a:lnTo>
                    <a:pt x="507" y="480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45" name="Freeform 36"/>
            <p:cNvSpPr>
              <a:spLocks/>
            </p:cNvSpPr>
            <p:nvPr/>
          </p:nvSpPr>
          <p:spPr bwMode="auto">
            <a:xfrm>
              <a:off x="560388" y="3219450"/>
              <a:ext cx="174625" cy="161925"/>
            </a:xfrm>
            <a:custGeom>
              <a:avLst/>
              <a:gdLst>
                <a:gd name="T0" fmla="*/ 230 w 439"/>
                <a:gd name="T1" fmla="*/ 368 h 409"/>
                <a:gd name="T2" fmla="*/ 119 w 439"/>
                <a:gd name="T3" fmla="*/ 409 h 409"/>
                <a:gd name="T4" fmla="*/ 28 w 439"/>
                <a:gd name="T5" fmla="*/ 349 h 409"/>
                <a:gd name="T6" fmla="*/ 0 w 439"/>
                <a:gd name="T7" fmla="*/ 228 h 409"/>
                <a:gd name="T8" fmla="*/ 50 w 439"/>
                <a:gd name="T9" fmla="*/ 207 h 409"/>
                <a:gd name="T10" fmla="*/ 119 w 439"/>
                <a:gd name="T11" fmla="*/ 138 h 409"/>
                <a:gd name="T12" fmla="*/ 168 w 439"/>
                <a:gd name="T13" fmla="*/ 69 h 409"/>
                <a:gd name="T14" fmla="*/ 178 w 439"/>
                <a:gd name="T15" fmla="*/ 0 h 409"/>
                <a:gd name="T16" fmla="*/ 237 w 439"/>
                <a:gd name="T17" fmla="*/ 19 h 409"/>
                <a:gd name="T18" fmla="*/ 299 w 439"/>
                <a:gd name="T19" fmla="*/ 48 h 409"/>
                <a:gd name="T20" fmla="*/ 417 w 439"/>
                <a:gd name="T21" fmla="*/ 41 h 409"/>
                <a:gd name="T22" fmla="*/ 439 w 439"/>
                <a:gd name="T23" fmla="*/ 121 h 409"/>
                <a:gd name="T24" fmla="*/ 439 w 439"/>
                <a:gd name="T25" fmla="*/ 219 h 409"/>
                <a:gd name="T26" fmla="*/ 379 w 439"/>
                <a:gd name="T27" fmla="*/ 250 h 409"/>
                <a:gd name="T28" fmla="*/ 311 w 439"/>
                <a:gd name="T29" fmla="*/ 288 h 409"/>
                <a:gd name="T30" fmla="*/ 230 w 439"/>
                <a:gd name="T31" fmla="*/ 368 h 4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39"/>
                <a:gd name="T49" fmla="*/ 0 h 409"/>
                <a:gd name="T50" fmla="*/ 439 w 439"/>
                <a:gd name="T51" fmla="*/ 409 h 40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39" h="409">
                  <a:moveTo>
                    <a:pt x="230" y="368"/>
                  </a:moveTo>
                  <a:lnTo>
                    <a:pt x="119" y="409"/>
                  </a:lnTo>
                  <a:lnTo>
                    <a:pt x="28" y="349"/>
                  </a:lnTo>
                  <a:lnTo>
                    <a:pt x="0" y="228"/>
                  </a:lnTo>
                  <a:lnTo>
                    <a:pt x="50" y="207"/>
                  </a:lnTo>
                  <a:lnTo>
                    <a:pt x="119" y="138"/>
                  </a:lnTo>
                  <a:lnTo>
                    <a:pt x="168" y="69"/>
                  </a:lnTo>
                  <a:lnTo>
                    <a:pt x="178" y="0"/>
                  </a:lnTo>
                  <a:lnTo>
                    <a:pt x="237" y="19"/>
                  </a:lnTo>
                  <a:lnTo>
                    <a:pt x="299" y="48"/>
                  </a:lnTo>
                  <a:lnTo>
                    <a:pt x="417" y="41"/>
                  </a:lnTo>
                  <a:lnTo>
                    <a:pt x="439" y="121"/>
                  </a:lnTo>
                  <a:lnTo>
                    <a:pt x="439" y="219"/>
                  </a:lnTo>
                  <a:lnTo>
                    <a:pt x="379" y="250"/>
                  </a:lnTo>
                  <a:lnTo>
                    <a:pt x="311" y="288"/>
                  </a:lnTo>
                  <a:lnTo>
                    <a:pt x="230" y="368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46" name="Freeform 37"/>
            <p:cNvSpPr>
              <a:spLocks/>
            </p:cNvSpPr>
            <p:nvPr/>
          </p:nvSpPr>
          <p:spPr bwMode="auto">
            <a:xfrm>
              <a:off x="363538" y="3402013"/>
              <a:ext cx="204787" cy="153987"/>
            </a:xfrm>
            <a:custGeom>
              <a:avLst/>
              <a:gdLst>
                <a:gd name="T0" fmla="*/ 75 w 516"/>
                <a:gd name="T1" fmla="*/ 201 h 389"/>
                <a:gd name="T2" fmla="*/ 128 w 516"/>
                <a:gd name="T3" fmla="*/ 299 h 389"/>
                <a:gd name="T4" fmla="*/ 227 w 516"/>
                <a:gd name="T5" fmla="*/ 360 h 389"/>
                <a:gd name="T6" fmla="*/ 296 w 516"/>
                <a:gd name="T7" fmla="*/ 389 h 389"/>
                <a:gd name="T8" fmla="*/ 358 w 516"/>
                <a:gd name="T9" fmla="*/ 349 h 389"/>
                <a:gd name="T10" fmla="*/ 448 w 516"/>
                <a:gd name="T11" fmla="*/ 360 h 389"/>
                <a:gd name="T12" fmla="*/ 464 w 516"/>
                <a:gd name="T13" fmla="*/ 287 h 389"/>
                <a:gd name="T14" fmla="*/ 516 w 516"/>
                <a:gd name="T15" fmla="*/ 270 h 389"/>
                <a:gd name="T16" fmla="*/ 448 w 516"/>
                <a:gd name="T17" fmla="*/ 189 h 389"/>
                <a:gd name="T18" fmla="*/ 436 w 516"/>
                <a:gd name="T19" fmla="*/ 99 h 389"/>
                <a:gd name="T20" fmla="*/ 386 w 516"/>
                <a:gd name="T21" fmla="*/ 68 h 389"/>
                <a:gd name="T22" fmla="*/ 426 w 516"/>
                <a:gd name="T23" fmla="*/ 19 h 389"/>
                <a:gd name="T24" fmla="*/ 367 w 516"/>
                <a:gd name="T25" fmla="*/ 19 h 389"/>
                <a:gd name="T26" fmla="*/ 346 w 516"/>
                <a:gd name="T27" fmla="*/ 0 h 389"/>
                <a:gd name="T28" fmla="*/ 149 w 516"/>
                <a:gd name="T29" fmla="*/ 19 h 389"/>
                <a:gd name="T30" fmla="*/ 97 w 516"/>
                <a:gd name="T31" fmla="*/ 61 h 389"/>
                <a:gd name="T32" fmla="*/ 85 w 516"/>
                <a:gd name="T33" fmla="*/ 9 h 389"/>
                <a:gd name="T34" fmla="*/ 47 w 516"/>
                <a:gd name="T35" fmla="*/ 40 h 389"/>
                <a:gd name="T36" fmla="*/ 16 w 516"/>
                <a:gd name="T37" fmla="*/ 99 h 389"/>
                <a:gd name="T38" fmla="*/ 0 w 516"/>
                <a:gd name="T39" fmla="*/ 168 h 389"/>
                <a:gd name="T40" fmla="*/ 38 w 516"/>
                <a:gd name="T41" fmla="*/ 218 h 389"/>
                <a:gd name="T42" fmla="*/ 75 w 516"/>
                <a:gd name="T43" fmla="*/ 201 h 38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516"/>
                <a:gd name="T67" fmla="*/ 0 h 389"/>
                <a:gd name="T68" fmla="*/ 516 w 516"/>
                <a:gd name="T69" fmla="*/ 389 h 389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516" h="389">
                  <a:moveTo>
                    <a:pt x="75" y="201"/>
                  </a:moveTo>
                  <a:lnTo>
                    <a:pt x="128" y="299"/>
                  </a:lnTo>
                  <a:lnTo>
                    <a:pt x="227" y="360"/>
                  </a:lnTo>
                  <a:lnTo>
                    <a:pt x="296" y="389"/>
                  </a:lnTo>
                  <a:lnTo>
                    <a:pt x="358" y="349"/>
                  </a:lnTo>
                  <a:lnTo>
                    <a:pt x="448" y="360"/>
                  </a:lnTo>
                  <a:lnTo>
                    <a:pt x="464" y="287"/>
                  </a:lnTo>
                  <a:lnTo>
                    <a:pt x="516" y="270"/>
                  </a:lnTo>
                  <a:lnTo>
                    <a:pt x="448" y="189"/>
                  </a:lnTo>
                  <a:lnTo>
                    <a:pt x="436" y="99"/>
                  </a:lnTo>
                  <a:lnTo>
                    <a:pt x="386" y="68"/>
                  </a:lnTo>
                  <a:lnTo>
                    <a:pt x="426" y="19"/>
                  </a:lnTo>
                  <a:lnTo>
                    <a:pt x="367" y="19"/>
                  </a:lnTo>
                  <a:lnTo>
                    <a:pt x="346" y="0"/>
                  </a:lnTo>
                  <a:lnTo>
                    <a:pt x="149" y="19"/>
                  </a:lnTo>
                  <a:lnTo>
                    <a:pt x="97" y="61"/>
                  </a:lnTo>
                  <a:lnTo>
                    <a:pt x="85" y="9"/>
                  </a:lnTo>
                  <a:lnTo>
                    <a:pt x="47" y="40"/>
                  </a:lnTo>
                  <a:lnTo>
                    <a:pt x="16" y="99"/>
                  </a:lnTo>
                  <a:lnTo>
                    <a:pt x="0" y="168"/>
                  </a:lnTo>
                  <a:lnTo>
                    <a:pt x="38" y="218"/>
                  </a:lnTo>
                  <a:lnTo>
                    <a:pt x="75" y="201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47" name="Freeform 38"/>
            <p:cNvSpPr>
              <a:spLocks/>
            </p:cNvSpPr>
            <p:nvPr/>
          </p:nvSpPr>
          <p:spPr bwMode="auto">
            <a:xfrm>
              <a:off x="509588" y="3333750"/>
              <a:ext cx="185737" cy="134938"/>
            </a:xfrm>
            <a:custGeom>
              <a:avLst/>
              <a:gdLst>
                <a:gd name="T0" fmla="*/ 166 w 469"/>
                <a:gd name="T1" fmla="*/ 308 h 339"/>
                <a:gd name="T2" fmla="*/ 239 w 469"/>
                <a:gd name="T3" fmla="*/ 339 h 339"/>
                <a:gd name="T4" fmla="*/ 230 w 469"/>
                <a:gd name="T5" fmla="*/ 292 h 339"/>
                <a:gd name="T6" fmla="*/ 299 w 469"/>
                <a:gd name="T7" fmla="*/ 292 h 339"/>
                <a:gd name="T8" fmla="*/ 358 w 469"/>
                <a:gd name="T9" fmla="*/ 239 h 339"/>
                <a:gd name="T10" fmla="*/ 379 w 469"/>
                <a:gd name="T11" fmla="*/ 180 h 339"/>
                <a:gd name="T12" fmla="*/ 469 w 469"/>
                <a:gd name="T13" fmla="*/ 159 h 339"/>
                <a:gd name="T14" fmla="*/ 448 w 469"/>
                <a:gd name="T15" fmla="*/ 80 h 339"/>
                <a:gd name="T16" fmla="*/ 439 w 469"/>
                <a:gd name="T17" fmla="*/ 0 h 339"/>
                <a:gd name="T18" fmla="*/ 358 w 469"/>
                <a:gd name="T19" fmla="*/ 80 h 339"/>
                <a:gd name="T20" fmla="*/ 247 w 469"/>
                <a:gd name="T21" fmla="*/ 121 h 339"/>
                <a:gd name="T22" fmla="*/ 156 w 469"/>
                <a:gd name="T23" fmla="*/ 61 h 339"/>
                <a:gd name="T24" fmla="*/ 119 w 469"/>
                <a:gd name="T25" fmla="*/ 68 h 339"/>
                <a:gd name="T26" fmla="*/ 81 w 469"/>
                <a:gd name="T27" fmla="*/ 121 h 339"/>
                <a:gd name="T28" fmla="*/ 0 w 469"/>
                <a:gd name="T29" fmla="*/ 190 h 339"/>
                <a:gd name="T30" fmla="*/ 59 w 469"/>
                <a:gd name="T31" fmla="*/ 190 h 339"/>
                <a:gd name="T32" fmla="*/ 19 w 469"/>
                <a:gd name="T33" fmla="*/ 239 h 339"/>
                <a:gd name="T34" fmla="*/ 69 w 469"/>
                <a:gd name="T35" fmla="*/ 270 h 339"/>
                <a:gd name="T36" fmla="*/ 166 w 469"/>
                <a:gd name="T37" fmla="*/ 308 h 3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69"/>
                <a:gd name="T58" fmla="*/ 0 h 339"/>
                <a:gd name="T59" fmla="*/ 469 w 469"/>
                <a:gd name="T60" fmla="*/ 339 h 3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69" h="339">
                  <a:moveTo>
                    <a:pt x="166" y="308"/>
                  </a:moveTo>
                  <a:lnTo>
                    <a:pt x="239" y="339"/>
                  </a:lnTo>
                  <a:lnTo>
                    <a:pt x="230" y="292"/>
                  </a:lnTo>
                  <a:lnTo>
                    <a:pt x="299" y="292"/>
                  </a:lnTo>
                  <a:lnTo>
                    <a:pt x="358" y="239"/>
                  </a:lnTo>
                  <a:lnTo>
                    <a:pt x="379" y="180"/>
                  </a:lnTo>
                  <a:lnTo>
                    <a:pt x="469" y="159"/>
                  </a:lnTo>
                  <a:lnTo>
                    <a:pt x="448" y="80"/>
                  </a:lnTo>
                  <a:lnTo>
                    <a:pt x="439" y="0"/>
                  </a:lnTo>
                  <a:lnTo>
                    <a:pt x="358" y="80"/>
                  </a:lnTo>
                  <a:lnTo>
                    <a:pt x="247" y="121"/>
                  </a:lnTo>
                  <a:lnTo>
                    <a:pt x="156" y="61"/>
                  </a:lnTo>
                  <a:lnTo>
                    <a:pt x="119" y="68"/>
                  </a:lnTo>
                  <a:lnTo>
                    <a:pt x="81" y="121"/>
                  </a:lnTo>
                  <a:lnTo>
                    <a:pt x="0" y="190"/>
                  </a:lnTo>
                  <a:lnTo>
                    <a:pt x="59" y="190"/>
                  </a:lnTo>
                  <a:lnTo>
                    <a:pt x="19" y="239"/>
                  </a:lnTo>
                  <a:lnTo>
                    <a:pt x="69" y="270"/>
                  </a:lnTo>
                  <a:lnTo>
                    <a:pt x="166" y="308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48" name="Freeform 39"/>
            <p:cNvSpPr>
              <a:spLocks/>
            </p:cNvSpPr>
            <p:nvPr/>
          </p:nvSpPr>
          <p:spPr bwMode="auto">
            <a:xfrm>
              <a:off x="628650" y="3397250"/>
              <a:ext cx="192088" cy="161925"/>
            </a:xfrm>
            <a:custGeom>
              <a:avLst/>
              <a:gdLst>
                <a:gd name="T0" fmla="*/ 28 w 486"/>
                <a:gd name="T1" fmla="*/ 192 h 410"/>
                <a:gd name="T2" fmla="*/ 49 w 486"/>
                <a:gd name="T3" fmla="*/ 230 h 410"/>
                <a:gd name="T4" fmla="*/ 97 w 486"/>
                <a:gd name="T5" fmla="*/ 299 h 410"/>
                <a:gd name="T6" fmla="*/ 140 w 486"/>
                <a:gd name="T7" fmla="*/ 332 h 410"/>
                <a:gd name="T8" fmla="*/ 158 w 486"/>
                <a:gd name="T9" fmla="*/ 380 h 410"/>
                <a:gd name="T10" fmla="*/ 239 w 486"/>
                <a:gd name="T11" fmla="*/ 389 h 410"/>
                <a:gd name="T12" fmla="*/ 329 w 486"/>
                <a:gd name="T13" fmla="*/ 410 h 410"/>
                <a:gd name="T14" fmla="*/ 398 w 486"/>
                <a:gd name="T15" fmla="*/ 380 h 410"/>
                <a:gd name="T16" fmla="*/ 388 w 486"/>
                <a:gd name="T17" fmla="*/ 299 h 410"/>
                <a:gd name="T18" fmla="*/ 457 w 486"/>
                <a:gd name="T19" fmla="*/ 299 h 410"/>
                <a:gd name="T20" fmla="*/ 486 w 486"/>
                <a:gd name="T21" fmla="*/ 261 h 410"/>
                <a:gd name="T22" fmla="*/ 396 w 486"/>
                <a:gd name="T23" fmla="*/ 239 h 410"/>
                <a:gd name="T24" fmla="*/ 358 w 486"/>
                <a:gd name="T25" fmla="*/ 130 h 410"/>
                <a:gd name="T26" fmla="*/ 298 w 486"/>
                <a:gd name="T27" fmla="*/ 21 h 410"/>
                <a:gd name="T28" fmla="*/ 170 w 486"/>
                <a:gd name="T29" fmla="*/ 0 h 410"/>
                <a:gd name="T30" fmla="*/ 80 w 486"/>
                <a:gd name="T31" fmla="*/ 21 h 410"/>
                <a:gd name="T32" fmla="*/ 59 w 486"/>
                <a:gd name="T33" fmla="*/ 80 h 410"/>
                <a:gd name="T34" fmla="*/ 0 w 486"/>
                <a:gd name="T35" fmla="*/ 133 h 410"/>
                <a:gd name="T36" fmla="*/ 28 w 486"/>
                <a:gd name="T37" fmla="*/ 192 h 41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86"/>
                <a:gd name="T58" fmla="*/ 0 h 410"/>
                <a:gd name="T59" fmla="*/ 486 w 486"/>
                <a:gd name="T60" fmla="*/ 410 h 41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86" h="410">
                  <a:moveTo>
                    <a:pt x="28" y="192"/>
                  </a:moveTo>
                  <a:lnTo>
                    <a:pt x="49" y="230"/>
                  </a:lnTo>
                  <a:lnTo>
                    <a:pt x="97" y="299"/>
                  </a:lnTo>
                  <a:lnTo>
                    <a:pt x="140" y="332"/>
                  </a:lnTo>
                  <a:lnTo>
                    <a:pt x="158" y="380"/>
                  </a:lnTo>
                  <a:lnTo>
                    <a:pt x="239" y="389"/>
                  </a:lnTo>
                  <a:lnTo>
                    <a:pt x="329" y="410"/>
                  </a:lnTo>
                  <a:lnTo>
                    <a:pt x="398" y="380"/>
                  </a:lnTo>
                  <a:lnTo>
                    <a:pt x="388" y="299"/>
                  </a:lnTo>
                  <a:lnTo>
                    <a:pt x="457" y="299"/>
                  </a:lnTo>
                  <a:lnTo>
                    <a:pt x="486" y="261"/>
                  </a:lnTo>
                  <a:lnTo>
                    <a:pt x="396" y="239"/>
                  </a:lnTo>
                  <a:lnTo>
                    <a:pt x="358" y="130"/>
                  </a:lnTo>
                  <a:lnTo>
                    <a:pt x="298" y="21"/>
                  </a:lnTo>
                  <a:lnTo>
                    <a:pt x="170" y="0"/>
                  </a:lnTo>
                  <a:lnTo>
                    <a:pt x="80" y="21"/>
                  </a:lnTo>
                  <a:lnTo>
                    <a:pt x="59" y="80"/>
                  </a:lnTo>
                  <a:lnTo>
                    <a:pt x="0" y="133"/>
                  </a:lnTo>
                  <a:lnTo>
                    <a:pt x="28" y="192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49" name="Freeform 40"/>
            <p:cNvSpPr>
              <a:spLocks/>
            </p:cNvSpPr>
            <p:nvPr/>
          </p:nvSpPr>
          <p:spPr bwMode="auto">
            <a:xfrm>
              <a:off x="504825" y="3571875"/>
              <a:ext cx="195263" cy="139700"/>
            </a:xfrm>
            <a:custGeom>
              <a:avLst/>
              <a:gdLst>
                <a:gd name="T0" fmla="*/ 99 w 488"/>
                <a:gd name="T1" fmla="*/ 202 h 351"/>
                <a:gd name="T2" fmla="*/ 189 w 488"/>
                <a:gd name="T3" fmla="*/ 271 h 351"/>
                <a:gd name="T4" fmla="*/ 208 w 488"/>
                <a:gd name="T5" fmla="*/ 313 h 351"/>
                <a:gd name="T6" fmla="*/ 258 w 488"/>
                <a:gd name="T7" fmla="*/ 313 h 351"/>
                <a:gd name="T8" fmla="*/ 308 w 488"/>
                <a:gd name="T9" fmla="*/ 330 h 351"/>
                <a:gd name="T10" fmla="*/ 488 w 488"/>
                <a:gd name="T11" fmla="*/ 351 h 351"/>
                <a:gd name="T12" fmla="*/ 436 w 488"/>
                <a:gd name="T13" fmla="*/ 280 h 351"/>
                <a:gd name="T14" fmla="*/ 398 w 488"/>
                <a:gd name="T15" fmla="*/ 230 h 351"/>
                <a:gd name="T16" fmla="*/ 426 w 488"/>
                <a:gd name="T17" fmla="*/ 121 h 351"/>
                <a:gd name="T18" fmla="*/ 329 w 488"/>
                <a:gd name="T19" fmla="*/ 52 h 351"/>
                <a:gd name="T20" fmla="*/ 308 w 488"/>
                <a:gd name="T21" fmla="*/ 0 h 351"/>
                <a:gd name="T22" fmla="*/ 196 w 488"/>
                <a:gd name="T23" fmla="*/ 21 h 351"/>
                <a:gd name="T24" fmla="*/ 158 w 488"/>
                <a:gd name="T25" fmla="*/ 102 h 351"/>
                <a:gd name="T26" fmla="*/ 128 w 488"/>
                <a:gd name="T27" fmla="*/ 40 h 351"/>
                <a:gd name="T28" fmla="*/ 90 w 488"/>
                <a:gd name="T29" fmla="*/ 62 h 351"/>
                <a:gd name="T30" fmla="*/ 0 w 488"/>
                <a:gd name="T31" fmla="*/ 192 h 351"/>
                <a:gd name="T32" fmla="*/ 99 w 488"/>
                <a:gd name="T33" fmla="*/ 202 h 35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88"/>
                <a:gd name="T52" fmla="*/ 0 h 351"/>
                <a:gd name="T53" fmla="*/ 488 w 488"/>
                <a:gd name="T54" fmla="*/ 351 h 35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88" h="351">
                  <a:moveTo>
                    <a:pt x="99" y="202"/>
                  </a:moveTo>
                  <a:lnTo>
                    <a:pt x="189" y="271"/>
                  </a:lnTo>
                  <a:lnTo>
                    <a:pt x="208" y="313"/>
                  </a:lnTo>
                  <a:lnTo>
                    <a:pt x="258" y="313"/>
                  </a:lnTo>
                  <a:lnTo>
                    <a:pt x="308" y="330"/>
                  </a:lnTo>
                  <a:lnTo>
                    <a:pt x="488" y="351"/>
                  </a:lnTo>
                  <a:lnTo>
                    <a:pt x="436" y="280"/>
                  </a:lnTo>
                  <a:lnTo>
                    <a:pt x="398" y="230"/>
                  </a:lnTo>
                  <a:lnTo>
                    <a:pt x="426" y="121"/>
                  </a:lnTo>
                  <a:lnTo>
                    <a:pt x="329" y="52"/>
                  </a:lnTo>
                  <a:lnTo>
                    <a:pt x="308" y="0"/>
                  </a:lnTo>
                  <a:lnTo>
                    <a:pt x="196" y="21"/>
                  </a:lnTo>
                  <a:lnTo>
                    <a:pt x="158" y="102"/>
                  </a:lnTo>
                  <a:lnTo>
                    <a:pt x="128" y="40"/>
                  </a:lnTo>
                  <a:lnTo>
                    <a:pt x="90" y="62"/>
                  </a:lnTo>
                  <a:lnTo>
                    <a:pt x="0" y="192"/>
                  </a:lnTo>
                  <a:lnTo>
                    <a:pt x="99" y="202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50" name="Freeform 41"/>
            <p:cNvSpPr>
              <a:spLocks/>
            </p:cNvSpPr>
            <p:nvPr/>
          </p:nvSpPr>
          <p:spPr bwMode="auto">
            <a:xfrm>
              <a:off x="628650" y="3548063"/>
              <a:ext cx="239713" cy="163512"/>
            </a:xfrm>
            <a:custGeom>
              <a:avLst/>
              <a:gdLst>
                <a:gd name="T0" fmla="*/ 249 w 606"/>
                <a:gd name="T1" fmla="*/ 358 h 410"/>
                <a:gd name="T2" fmla="*/ 350 w 606"/>
                <a:gd name="T3" fmla="*/ 311 h 410"/>
                <a:gd name="T4" fmla="*/ 448 w 606"/>
                <a:gd name="T5" fmla="*/ 280 h 410"/>
                <a:gd name="T6" fmla="*/ 478 w 606"/>
                <a:gd name="T7" fmla="*/ 299 h 410"/>
                <a:gd name="T8" fmla="*/ 507 w 606"/>
                <a:gd name="T9" fmla="*/ 251 h 410"/>
                <a:gd name="T10" fmla="*/ 538 w 606"/>
                <a:gd name="T11" fmla="*/ 180 h 410"/>
                <a:gd name="T12" fmla="*/ 606 w 606"/>
                <a:gd name="T13" fmla="*/ 118 h 410"/>
                <a:gd name="T14" fmla="*/ 516 w 606"/>
                <a:gd name="T15" fmla="*/ 80 h 410"/>
                <a:gd name="T16" fmla="*/ 448 w 606"/>
                <a:gd name="T17" fmla="*/ 37 h 410"/>
                <a:gd name="T18" fmla="*/ 436 w 606"/>
                <a:gd name="T19" fmla="*/ 49 h 410"/>
                <a:gd name="T20" fmla="*/ 379 w 606"/>
                <a:gd name="T21" fmla="*/ 59 h 410"/>
                <a:gd name="T22" fmla="*/ 329 w 606"/>
                <a:gd name="T23" fmla="*/ 30 h 410"/>
                <a:gd name="T24" fmla="*/ 239 w 606"/>
                <a:gd name="T25" fmla="*/ 9 h 410"/>
                <a:gd name="T26" fmla="*/ 158 w 606"/>
                <a:gd name="T27" fmla="*/ 0 h 410"/>
                <a:gd name="T28" fmla="*/ 80 w 606"/>
                <a:gd name="T29" fmla="*/ 0 h 410"/>
                <a:gd name="T30" fmla="*/ 0 w 606"/>
                <a:gd name="T31" fmla="*/ 59 h 410"/>
                <a:gd name="T32" fmla="*/ 21 w 606"/>
                <a:gd name="T33" fmla="*/ 111 h 410"/>
                <a:gd name="T34" fmla="*/ 118 w 606"/>
                <a:gd name="T35" fmla="*/ 180 h 410"/>
                <a:gd name="T36" fmla="*/ 90 w 606"/>
                <a:gd name="T37" fmla="*/ 289 h 410"/>
                <a:gd name="T38" fmla="*/ 128 w 606"/>
                <a:gd name="T39" fmla="*/ 339 h 410"/>
                <a:gd name="T40" fmla="*/ 180 w 606"/>
                <a:gd name="T41" fmla="*/ 410 h 410"/>
                <a:gd name="T42" fmla="*/ 249 w 606"/>
                <a:gd name="T43" fmla="*/ 358 h 41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606"/>
                <a:gd name="T67" fmla="*/ 0 h 410"/>
                <a:gd name="T68" fmla="*/ 606 w 606"/>
                <a:gd name="T69" fmla="*/ 410 h 41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606" h="410">
                  <a:moveTo>
                    <a:pt x="249" y="358"/>
                  </a:moveTo>
                  <a:lnTo>
                    <a:pt x="350" y="311"/>
                  </a:lnTo>
                  <a:lnTo>
                    <a:pt x="448" y="280"/>
                  </a:lnTo>
                  <a:lnTo>
                    <a:pt x="478" y="299"/>
                  </a:lnTo>
                  <a:lnTo>
                    <a:pt x="507" y="251"/>
                  </a:lnTo>
                  <a:lnTo>
                    <a:pt x="538" y="180"/>
                  </a:lnTo>
                  <a:lnTo>
                    <a:pt x="606" y="118"/>
                  </a:lnTo>
                  <a:lnTo>
                    <a:pt x="516" y="80"/>
                  </a:lnTo>
                  <a:lnTo>
                    <a:pt x="448" y="37"/>
                  </a:lnTo>
                  <a:lnTo>
                    <a:pt x="436" y="49"/>
                  </a:lnTo>
                  <a:lnTo>
                    <a:pt x="379" y="59"/>
                  </a:lnTo>
                  <a:lnTo>
                    <a:pt x="329" y="30"/>
                  </a:lnTo>
                  <a:lnTo>
                    <a:pt x="239" y="9"/>
                  </a:lnTo>
                  <a:lnTo>
                    <a:pt x="158" y="0"/>
                  </a:lnTo>
                  <a:lnTo>
                    <a:pt x="80" y="0"/>
                  </a:lnTo>
                  <a:lnTo>
                    <a:pt x="0" y="59"/>
                  </a:lnTo>
                  <a:lnTo>
                    <a:pt x="21" y="111"/>
                  </a:lnTo>
                  <a:lnTo>
                    <a:pt x="118" y="180"/>
                  </a:lnTo>
                  <a:lnTo>
                    <a:pt x="90" y="289"/>
                  </a:lnTo>
                  <a:lnTo>
                    <a:pt x="128" y="339"/>
                  </a:lnTo>
                  <a:lnTo>
                    <a:pt x="180" y="410"/>
                  </a:lnTo>
                  <a:lnTo>
                    <a:pt x="249" y="358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51" name="Freeform 42"/>
            <p:cNvSpPr>
              <a:spLocks/>
            </p:cNvSpPr>
            <p:nvPr/>
          </p:nvSpPr>
          <p:spPr bwMode="auto">
            <a:xfrm>
              <a:off x="628650" y="3659188"/>
              <a:ext cx="212725" cy="111125"/>
            </a:xfrm>
            <a:custGeom>
              <a:avLst/>
              <a:gdLst>
                <a:gd name="T0" fmla="*/ 59 w 538"/>
                <a:gd name="T1" fmla="*/ 199 h 280"/>
                <a:gd name="T2" fmla="*/ 121 w 538"/>
                <a:gd name="T3" fmla="*/ 249 h 280"/>
                <a:gd name="T4" fmla="*/ 196 w 538"/>
                <a:gd name="T5" fmla="*/ 220 h 280"/>
                <a:gd name="T6" fmla="*/ 289 w 538"/>
                <a:gd name="T7" fmla="*/ 280 h 280"/>
                <a:gd name="T8" fmla="*/ 478 w 538"/>
                <a:gd name="T9" fmla="*/ 218 h 280"/>
                <a:gd name="T10" fmla="*/ 538 w 538"/>
                <a:gd name="T11" fmla="*/ 249 h 280"/>
                <a:gd name="T12" fmla="*/ 500 w 538"/>
                <a:gd name="T13" fmla="*/ 149 h 280"/>
                <a:gd name="T14" fmla="*/ 516 w 538"/>
                <a:gd name="T15" fmla="*/ 50 h 280"/>
                <a:gd name="T16" fmla="*/ 478 w 538"/>
                <a:gd name="T17" fmla="*/ 19 h 280"/>
                <a:gd name="T18" fmla="*/ 448 w 538"/>
                <a:gd name="T19" fmla="*/ 0 h 280"/>
                <a:gd name="T20" fmla="*/ 350 w 538"/>
                <a:gd name="T21" fmla="*/ 31 h 280"/>
                <a:gd name="T22" fmla="*/ 249 w 538"/>
                <a:gd name="T23" fmla="*/ 78 h 280"/>
                <a:gd name="T24" fmla="*/ 180 w 538"/>
                <a:gd name="T25" fmla="*/ 130 h 280"/>
                <a:gd name="T26" fmla="*/ 0 w 538"/>
                <a:gd name="T27" fmla="*/ 109 h 280"/>
                <a:gd name="T28" fmla="*/ 59 w 538"/>
                <a:gd name="T29" fmla="*/ 199 h 28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38"/>
                <a:gd name="T46" fmla="*/ 0 h 280"/>
                <a:gd name="T47" fmla="*/ 538 w 538"/>
                <a:gd name="T48" fmla="*/ 280 h 28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38" h="280">
                  <a:moveTo>
                    <a:pt x="59" y="199"/>
                  </a:moveTo>
                  <a:lnTo>
                    <a:pt x="121" y="249"/>
                  </a:lnTo>
                  <a:lnTo>
                    <a:pt x="196" y="220"/>
                  </a:lnTo>
                  <a:lnTo>
                    <a:pt x="289" y="280"/>
                  </a:lnTo>
                  <a:lnTo>
                    <a:pt x="478" y="218"/>
                  </a:lnTo>
                  <a:lnTo>
                    <a:pt x="538" y="249"/>
                  </a:lnTo>
                  <a:lnTo>
                    <a:pt x="500" y="149"/>
                  </a:lnTo>
                  <a:lnTo>
                    <a:pt x="516" y="50"/>
                  </a:lnTo>
                  <a:lnTo>
                    <a:pt x="478" y="19"/>
                  </a:lnTo>
                  <a:lnTo>
                    <a:pt x="448" y="0"/>
                  </a:lnTo>
                  <a:lnTo>
                    <a:pt x="350" y="31"/>
                  </a:lnTo>
                  <a:lnTo>
                    <a:pt x="249" y="78"/>
                  </a:lnTo>
                  <a:lnTo>
                    <a:pt x="180" y="130"/>
                  </a:lnTo>
                  <a:lnTo>
                    <a:pt x="0" y="109"/>
                  </a:lnTo>
                  <a:lnTo>
                    <a:pt x="59" y="199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52" name="Freeform 43"/>
            <p:cNvSpPr>
              <a:spLocks/>
            </p:cNvSpPr>
            <p:nvPr/>
          </p:nvSpPr>
          <p:spPr bwMode="auto">
            <a:xfrm>
              <a:off x="882650" y="3341688"/>
              <a:ext cx="230188" cy="222250"/>
            </a:xfrm>
            <a:custGeom>
              <a:avLst/>
              <a:gdLst>
                <a:gd name="T0" fmla="*/ 576 w 576"/>
                <a:gd name="T1" fmla="*/ 97 h 558"/>
                <a:gd name="T2" fmla="*/ 441 w 576"/>
                <a:gd name="T3" fmla="*/ 97 h 558"/>
                <a:gd name="T4" fmla="*/ 365 w 576"/>
                <a:gd name="T5" fmla="*/ 116 h 558"/>
                <a:gd name="T6" fmla="*/ 287 w 576"/>
                <a:gd name="T7" fmla="*/ 97 h 558"/>
                <a:gd name="T8" fmla="*/ 277 w 576"/>
                <a:gd name="T9" fmla="*/ 7 h 558"/>
                <a:gd name="T10" fmla="*/ 275 w 576"/>
                <a:gd name="T11" fmla="*/ 0 h 558"/>
                <a:gd name="T12" fmla="*/ 270 w 576"/>
                <a:gd name="T13" fmla="*/ 7 h 558"/>
                <a:gd name="T14" fmla="*/ 232 w 576"/>
                <a:gd name="T15" fmla="*/ 97 h 558"/>
                <a:gd name="T16" fmla="*/ 258 w 576"/>
                <a:gd name="T17" fmla="*/ 150 h 558"/>
                <a:gd name="T18" fmla="*/ 232 w 576"/>
                <a:gd name="T19" fmla="*/ 195 h 558"/>
                <a:gd name="T20" fmla="*/ 166 w 576"/>
                <a:gd name="T21" fmla="*/ 145 h 558"/>
                <a:gd name="T22" fmla="*/ 164 w 576"/>
                <a:gd name="T23" fmla="*/ 142 h 558"/>
                <a:gd name="T24" fmla="*/ 161 w 576"/>
                <a:gd name="T25" fmla="*/ 145 h 558"/>
                <a:gd name="T26" fmla="*/ 133 w 576"/>
                <a:gd name="T27" fmla="*/ 185 h 558"/>
                <a:gd name="T28" fmla="*/ 52 w 576"/>
                <a:gd name="T29" fmla="*/ 164 h 558"/>
                <a:gd name="T30" fmla="*/ 52 w 576"/>
                <a:gd name="T31" fmla="*/ 166 h 558"/>
                <a:gd name="T32" fmla="*/ 2 w 576"/>
                <a:gd name="T33" fmla="*/ 228 h 558"/>
                <a:gd name="T34" fmla="*/ 0 w 576"/>
                <a:gd name="T35" fmla="*/ 230 h 558"/>
                <a:gd name="T36" fmla="*/ 2 w 576"/>
                <a:gd name="T37" fmla="*/ 230 h 558"/>
                <a:gd name="T38" fmla="*/ 40 w 576"/>
                <a:gd name="T39" fmla="*/ 252 h 558"/>
                <a:gd name="T40" fmla="*/ 24 w 576"/>
                <a:gd name="T41" fmla="*/ 309 h 558"/>
                <a:gd name="T42" fmla="*/ 21 w 576"/>
                <a:gd name="T43" fmla="*/ 309 h 558"/>
                <a:gd name="T44" fmla="*/ 24 w 576"/>
                <a:gd name="T45" fmla="*/ 311 h 558"/>
                <a:gd name="T46" fmla="*/ 62 w 576"/>
                <a:gd name="T47" fmla="*/ 332 h 558"/>
                <a:gd name="T48" fmla="*/ 66 w 576"/>
                <a:gd name="T49" fmla="*/ 332 h 558"/>
                <a:gd name="T50" fmla="*/ 114 w 576"/>
                <a:gd name="T51" fmla="*/ 339 h 558"/>
                <a:gd name="T52" fmla="*/ 116 w 576"/>
                <a:gd name="T53" fmla="*/ 339 h 558"/>
                <a:gd name="T54" fmla="*/ 183 w 576"/>
                <a:gd name="T55" fmla="*/ 332 h 558"/>
                <a:gd name="T56" fmla="*/ 263 w 576"/>
                <a:gd name="T57" fmla="*/ 380 h 558"/>
                <a:gd name="T58" fmla="*/ 311 w 576"/>
                <a:gd name="T59" fmla="*/ 449 h 558"/>
                <a:gd name="T60" fmla="*/ 273 w 576"/>
                <a:gd name="T61" fmla="*/ 496 h 558"/>
                <a:gd name="T62" fmla="*/ 273 w 576"/>
                <a:gd name="T63" fmla="*/ 499 h 558"/>
                <a:gd name="T64" fmla="*/ 322 w 576"/>
                <a:gd name="T65" fmla="*/ 558 h 558"/>
                <a:gd name="T66" fmla="*/ 325 w 576"/>
                <a:gd name="T67" fmla="*/ 558 h 558"/>
                <a:gd name="T68" fmla="*/ 415 w 576"/>
                <a:gd name="T69" fmla="*/ 489 h 558"/>
                <a:gd name="T70" fmla="*/ 474 w 576"/>
                <a:gd name="T71" fmla="*/ 418 h 558"/>
                <a:gd name="T72" fmla="*/ 543 w 576"/>
                <a:gd name="T73" fmla="*/ 328 h 558"/>
                <a:gd name="T74" fmla="*/ 555 w 576"/>
                <a:gd name="T75" fmla="*/ 256 h 558"/>
                <a:gd name="T76" fmla="*/ 517 w 576"/>
                <a:gd name="T77" fmla="*/ 209 h 558"/>
                <a:gd name="T78" fmla="*/ 574 w 576"/>
                <a:gd name="T79" fmla="*/ 97 h 558"/>
                <a:gd name="T80" fmla="*/ 576 w 576"/>
                <a:gd name="T81" fmla="*/ 97 h 55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76"/>
                <a:gd name="T124" fmla="*/ 0 h 558"/>
                <a:gd name="T125" fmla="*/ 576 w 576"/>
                <a:gd name="T126" fmla="*/ 558 h 55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76" h="558">
                  <a:moveTo>
                    <a:pt x="576" y="97"/>
                  </a:moveTo>
                  <a:lnTo>
                    <a:pt x="441" y="97"/>
                  </a:lnTo>
                  <a:lnTo>
                    <a:pt x="365" y="116"/>
                  </a:lnTo>
                  <a:lnTo>
                    <a:pt x="287" y="97"/>
                  </a:lnTo>
                  <a:lnTo>
                    <a:pt x="277" y="7"/>
                  </a:lnTo>
                  <a:lnTo>
                    <a:pt x="275" y="0"/>
                  </a:lnTo>
                  <a:lnTo>
                    <a:pt x="270" y="7"/>
                  </a:lnTo>
                  <a:lnTo>
                    <a:pt x="232" y="97"/>
                  </a:lnTo>
                  <a:lnTo>
                    <a:pt x="258" y="150"/>
                  </a:lnTo>
                  <a:lnTo>
                    <a:pt x="232" y="195"/>
                  </a:lnTo>
                  <a:lnTo>
                    <a:pt x="166" y="145"/>
                  </a:lnTo>
                  <a:lnTo>
                    <a:pt x="164" y="142"/>
                  </a:lnTo>
                  <a:lnTo>
                    <a:pt x="161" y="145"/>
                  </a:lnTo>
                  <a:lnTo>
                    <a:pt x="133" y="185"/>
                  </a:lnTo>
                  <a:lnTo>
                    <a:pt x="52" y="164"/>
                  </a:lnTo>
                  <a:lnTo>
                    <a:pt x="52" y="166"/>
                  </a:lnTo>
                  <a:lnTo>
                    <a:pt x="2" y="228"/>
                  </a:lnTo>
                  <a:lnTo>
                    <a:pt x="0" y="230"/>
                  </a:lnTo>
                  <a:lnTo>
                    <a:pt x="2" y="230"/>
                  </a:lnTo>
                  <a:lnTo>
                    <a:pt x="40" y="252"/>
                  </a:lnTo>
                  <a:lnTo>
                    <a:pt x="24" y="309"/>
                  </a:lnTo>
                  <a:lnTo>
                    <a:pt x="21" y="309"/>
                  </a:lnTo>
                  <a:lnTo>
                    <a:pt x="24" y="311"/>
                  </a:lnTo>
                  <a:lnTo>
                    <a:pt x="62" y="332"/>
                  </a:lnTo>
                  <a:lnTo>
                    <a:pt x="66" y="332"/>
                  </a:lnTo>
                  <a:lnTo>
                    <a:pt x="114" y="339"/>
                  </a:lnTo>
                  <a:lnTo>
                    <a:pt x="116" y="339"/>
                  </a:lnTo>
                  <a:lnTo>
                    <a:pt x="183" y="332"/>
                  </a:lnTo>
                  <a:lnTo>
                    <a:pt x="263" y="380"/>
                  </a:lnTo>
                  <a:lnTo>
                    <a:pt x="311" y="449"/>
                  </a:lnTo>
                  <a:lnTo>
                    <a:pt x="273" y="496"/>
                  </a:lnTo>
                  <a:lnTo>
                    <a:pt x="273" y="499"/>
                  </a:lnTo>
                  <a:lnTo>
                    <a:pt x="322" y="558"/>
                  </a:lnTo>
                  <a:lnTo>
                    <a:pt x="325" y="558"/>
                  </a:lnTo>
                  <a:lnTo>
                    <a:pt x="415" y="489"/>
                  </a:lnTo>
                  <a:lnTo>
                    <a:pt x="474" y="418"/>
                  </a:lnTo>
                  <a:lnTo>
                    <a:pt x="543" y="328"/>
                  </a:lnTo>
                  <a:lnTo>
                    <a:pt x="555" y="256"/>
                  </a:lnTo>
                  <a:lnTo>
                    <a:pt x="517" y="209"/>
                  </a:lnTo>
                  <a:lnTo>
                    <a:pt x="574" y="97"/>
                  </a:lnTo>
                  <a:lnTo>
                    <a:pt x="576" y="97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53" name="Freeform 44"/>
            <p:cNvSpPr>
              <a:spLocks/>
            </p:cNvSpPr>
            <p:nvPr/>
          </p:nvSpPr>
          <p:spPr bwMode="auto">
            <a:xfrm>
              <a:off x="449263" y="3441700"/>
              <a:ext cx="241300" cy="238125"/>
            </a:xfrm>
            <a:custGeom>
              <a:avLst/>
              <a:gdLst>
                <a:gd name="T0" fmla="*/ 59 w 606"/>
                <a:gd name="T1" fmla="*/ 599 h 599"/>
                <a:gd name="T2" fmla="*/ 78 w 606"/>
                <a:gd name="T3" fmla="*/ 499 h 599"/>
                <a:gd name="T4" fmla="*/ 140 w 606"/>
                <a:gd name="T5" fmla="*/ 520 h 599"/>
                <a:gd name="T6" fmla="*/ 149 w 606"/>
                <a:gd name="T7" fmla="*/ 508 h 599"/>
                <a:gd name="T8" fmla="*/ 230 w 606"/>
                <a:gd name="T9" fmla="*/ 390 h 599"/>
                <a:gd name="T10" fmla="*/ 268 w 606"/>
                <a:gd name="T11" fmla="*/ 368 h 599"/>
                <a:gd name="T12" fmla="*/ 298 w 606"/>
                <a:gd name="T13" fmla="*/ 430 h 599"/>
                <a:gd name="T14" fmla="*/ 336 w 606"/>
                <a:gd name="T15" fmla="*/ 349 h 599"/>
                <a:gd name="T16" fmla="*/ 448 w 606"/>
                <a:gd name="T17" fmla="*/ 328 h 599"/>
                <a:gd name="T18" fmla="*/ 528 w 606"/>
                <a:gd name="T19" fmla="*/ 269 h 599"/>
                <a:gd name="T20" fmla="*/ 606 w 606"/>
                <a:gd name="T21" fmla="*/ 269 h 599"/>
                <a:gd name="T22" fmla="*/ 588 w 606"/>
                <a:gd name="T23" fmla="*/ 221 h 599"/>
                <a:gd name="T24" fmla="*/ 545 w 606"/>
                <a:gd name="T25" fmla="*/ 188 h 599"/>
                <a:gd name="T26" fmla="*/ 497 w 606"/>
                <a:gd name="T27" fmla="*/ 119 h 599"/>
                <a:gd name="T28" fmla="*/ 476 w 606"/>
                <a:gd name="T29" fmla="*/ 81 h 599"/>
                <a:gd name="T30" fmla="*/ 448 w 606"/>
                <a:gd name="T31" fmla="*/ 22 h 599"/>
                <a:gd name="T32" fmla="*/ 379 w 606"/>
                <a:gd name="T33" fmla="*/ 22 h 599"/>
                <a:gd name="T34" fmla="*/ 388 w 606"/>
                <a:gd name="T35" fmla="*/ 69 h 599"/>
                <a:gd name="T36" fmla="*/ 315 w 606"/>
                <a:gd name="T37" fmla="*/ 38 h 599"/>
                <a:gd name="T38" fmla="*/ 218 w 606"/>
                <a:gd name="T39" fmla="*/ 0 h 599"/>
                <a:gd name="T40" fmla="*/ 230 w 606"/>
                <a:gd name="T41" fmla="*/ 90 h 599"/>
                <a:gd name="T42" fmla="*/ 298 w 606"/>
                <a:gd name="T43" fmla="*/ 171 h 599"/>
                <a:gd name="T44" fmla="*/ 246 w 606"/>
                <a:gd name="T45" fmla="*/ 188 h 599"/>
                <a:gd name="T46" fmla="*/ 230 w 606"/>
                <a:gd name="T47" fmla="*/ 261 h 599"/>
                <a:gd name="T48" fmla="*/ 140 w 606"/>
                <a:gd name="T49" fmla="*/ 250 h 599"/>
                <a:gd name="T50" fmla="*/ 78 w 606"/>
                <a:gd name="T51" fmla="*/ 290 h 599"/>
                <a:gd name="T52" fmla="*/ 21 w 606"/>
                <a:gd name="T53" fmla="*/ 349 h 599"/>
                <a:gd name="T54" fmla="*/ 59 w 606"/>
                <a:gd name="T55" fmla="*/ 449 h 599"/>
                <a:gd name="T56" fmla="*/ 0 w 606"/>
                <a:gd name="T57" fmla="*/ 530 h 599"/>
                <a:gd name="T58" fmla="*/ 9 w 606"/>
                <a:gd name="T59" fmla="*/ 589 h 599"/>
                <a:gd name="T60" fmla="*/ 59 w 606"/>
                <a:gd name="T61" fmla="*/ 599 h 59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606"/>
                <a:gd name="T94" fmla="*/ 0 h 599"/>
                <a:gd name="T95" fmla="*/ 606 w 606"/>
                <a:gd name="T96" fmla="*/ 599 h 59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606" h="599">
                  <a:moveTo>
                    <a:pt x="59" y="599"/>
                  </a:moveTo>
                  <a:lnTo>
                    <a:pt x="78" y="499"/>
                  </a:lnTo>
                  <a:lnTo>
                    <a:pt x="140" y="520"/>
                  </a:lnTo>
                  <a:lnTo>
                    <a:pt x="149" y="508"/>
                  </a:lnTo>
                  <a:lnTo>
                    <a:pt x="230" y="390"/>
                  </a:lnTo>
                  <a:lnTo>
                    <a:pt x="268" y="368"/>
                  </a:lnTo>
                  <a:lnTo>
                    <a:pt x="298" y="430"/>
                  </a:lnTo>
                  <a:lnTo>
                    <a:pt x="336" y="349"/>
                  </a:lnTo>
                  <a:lnTo>
                    <a:pt x="448" y="328"/>
                  </a:lnTo>
                  <a:lnTo>
                    <a:pt x="528" y="269"/>
                  </a:lnTo>
                  <a:lnTo>
                    <a:pt x="606" y="269"/>
                  </a:lnTo>
                  <a:lnTo>
                    <a:pt x="588" y="221"/>
                  </a:lnTo>
                  <a:lnTo>
                    <a:pt x="545" y="188"/>
                  </a:lnTo>
                  <a:lnTo>
                    <a:pt x="497" y="119"/>
                  </a:lnTo>
                  <a:lnTo>
                    <a:pt x="476" y="81"/>
                  </a:lnTo>
                  <a:lnTo>
                    <a:pt x="448" y="22"/>
                  </a:lnTo>
                  <a:lnTo>
                    <a:pt x="379" y="22"/>
                  </a:lnTo>
                  <a:lnTo>
                    <a:pt x="388" y="69"/>
                  </a:lnTo>
                  <a:lnTo>
                    <a:pt x="315" y="38"/>
                  </a:lnTo>
                  <a:lnTo>
                    <a:pt x="218" y="0"/>
                  </a:lnTo>
                  <a:lnTo>
                    <a:pt x="230" y="90"/>
                  </a:lnTo>
                  <a:lnTo>
                    <a:pt x="298" y="171"/>
                  </a:lnTo>
                  <a:lnTo>
                    <a:pt x="246" y="188"/>
                  </a:lnTo>
                  <a:lnTo>
                    <a:pt x="230" y="261"/>
                  </a:lnTo>
                  <a:lnTo>
                    <a:pt x="140" y="250"/>
                  </a:lnTo>
                  <a:lnTo>
                    <a:pt x="78" y="290"/>
                  </a:lnTo>
                  <a:lnTo>
                    <a:pt x="21" y="349"/>
                  </a:lnTo>
                  <a:lnTo>
                    <a:pt x="59" y="449"/>
                  </a:lnTo>
                  <a:lnTo>
                    <a:pt x="0" y="530"/>
                  </a:lnTo>
                  <a:lnTo>
                    <a:pt x="9" y="589"/>
                  </a:lnTo>
                  <a:lnTo>
                    <a:pt x="59" y="599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54" name="Freeform 45"/>
            <p:cNvSpPr>
              <a:spLocks/>
            </p:cNvSpPr>
            <p:nvPr/>
          </p:nvSpPr>
          <p:spPr bwMode="auto">
            <a:xfrm>
              <a:off x="327025" y="3481388"/>
              <a:ext cx="153988" cy="193675"/>
            </a:xfrm>
            <a:custGeom>
              <a:avLst/>
              <a:gdLst>
                <a:gd name="T0" fmla="*/ 78 w 386"/>
                <a:gd name="T1" fmla="*/ 406 h 487"/>
                <a:gd name="T2" fmla="*/ 99 w 386"/>
                <a:gd name="T3" fmla="*/ 480 h 487"/>
                <a:gd name="T4" fmla="*/ 218 w 386"/>
                <a:gd name="T5" fmla="*/ 480 h 487"/>
                <a:gd name="T6" fmla="*/ 317 w 386"/>
                <a:gd name="T7" fmla="*/ 487 h 487"/>
                <a:gd name="T8" fmla="*/ 308 w 386"/>
                <a:gd name="T9" fmla="*/ 428 h 487"/>
                <a:gd name="T10" fmla="*/ 367 w 386"/>
                <a:gd name="T11" fmla="*/ 347 h 487"/>
                <a:gd name="T12" fmla="*/ 329 w 386"/>
                <a:gd name="T13" fmla="*/ 247 h 487"/>
                <a:gd name="T14" fmla="*/ 386 w 386"/>
                <a:gd name="T15" fmla="*/ 188 h 487"/>
                <a:gd name="T16" fmla="*/ 317 w 386"/>
                <a:gd name="T17" fmla="*/ 159 h 487"/>
                <a:gd name="T18" fmla="*/ 218 w 386"/>
                <a:gd name="T19" fmla="*/ 98 h 487"/>
                <a:gd name="T20" fmla="*/ 165 w 386"/>
                <a:gd name="T21" fmla="*/ 0 h 487"/>
                <a:gd name="T22" fmla="*/ 128 w 386"/>
                <a:gd name="T23" fmla="*/ 17 h 487"/>
                <a:gd name="T24" fmla="*/ 149 w 386"/>
                <a:gd name="T25" fmla="*/ 69 h 487"/>
                <a:gd name="T26" fmla="*/ 158 w 386"/>
                <a:gd name="T27" fmla="*/ 176 h 487"/>
                <a:gd name="T28" fmla="*/ 78 w 386"/>
                <a:gd name="T29" fmla="*/ 250 h 487"/>
                <a:gd name="T30" fmla="*/ 0 w 386"/>
                <a:gd name="T31" fmla="*/ 387 h 487"/>
                <a:gd name="T32" fmla="*/ 78 w 386"/>
                <a:gd name="T33" fmla="*/ 406 h 48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86"/>
                <a:gd name="T52" fmla="*/ 0 h 487"/>
                <a:gd name="T53" fmla="*/ 386 w 386"/>
                <a:gd name="T54" fmla="*/ 487 h 48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86" h="487">
                  <a:moveTo>
                    <a:pt x="78" y="406"/>
                  </a:moveTo>
                  <a:lnTo>
                    <a:pt x="99" y="480"/>
                  </a:lnTo>
                  <a:lnTo>
                    <a:pt x="218" y="480"/>
                  </a:lnTo>
                  <a:lnTo>
                    <a:pt x="317" y="487"/>
                  </a:lnTo>
                  <a:lnTo>
                    <a:pt x="308" y="428"/>
                  </a:lnTo>
                  <a:lnTo>
                    <a:pt x="367" y="347"/>
                  </a:lnTo>
                  <a:lnTo>
                    <a:pt x="329" y="247"/>
                  </a:lnTo>
                  <a:lnTo>
                    <a:pt x="386" y="188"/>
                  </a:lnTo>
                  <a:lnTo>
                    <a:pt x="317" y="159"/>
                  </a:lnTo>
                  <a:lnTo>
                    <a:pt x="218" y="98"/>
                  </a:lnTo>
                  <a:lnTo>
                    <a:pt x="165" y="0"/>
                  </a:lnTo>
                  <a:lnTo>
                    <a:pt x="128" y="17"/>
                  </a:lnTo>
                  <a:lnTo>
                    <a:pt x="149" y="69"/>
                  </a:lnTo>
                  <a:lnTo>
                    <a:pt x="158" y="176"/>
                  </a:lnTo>
                  <a:lnTo>
                    <a:pt x="78" y="250"/>
                  </a:lnTo>
                  <a:lnTo>
                    <a:pt x="0" y="387"/>
                  </a:lnTo>
                  <a:lnTo>
                    <a:pt x="78" y="406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95121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7" name="Arrondir un rectangle avec un coin diagonal 6"/>
          <p:cNvSpPr/>
          <p:nvPr/>
        </p:nvSpPr>
        <p:spPr>
          <a:xfrm>
            <a:off x="2889592" y="2779685"/>
            <a:ext cx="8412626" cy="1118637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ECECEC"/>
          </a:solidFill>
          <a:ln w="127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32400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 smtClean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Etat des lieux</a:t>
            </a:r>
            <a:endParaRPr kumimoji="0" lang="fr-FR" sz="2400" b="1" i="0" u="none" strike="noStrike" kern="0" cap="none" spc="0" normalizeH="0" baseline="0" noProof="0" dirty="0" smtClean="0">
              <a:ln>
                <a:noFill/>
              </a:ln>
              <a:solidFill>
                <a:srgbClr val="01386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Arrondir un rectangle avec un coin diagonal 7"/>
          <p:cNvSpPr/>
          <p:nvPr/>
        </p:nvSpPr>
        <p:spPr>
          <a:xfrm>
            <a:off x="2501754" y="4755919"/>
            <a:ext cx="8412626" cy="1118637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ECECEC"/>
          </a:solidFill>
          <a:ln w="127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32400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2400" b="1" kern="0" dirty="0" smtClean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Réalisations structurantes des précédents PRS</a:t>
            </a:r>
            <a:endParaRPr lang="fr-FR" sz="2400" b="1" kern="0" dirty="0">
              <a:solidFill>
                <a:srgbClr val="01386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Arrondir un rectangle avec un coin diagonal 8"/>
          <p:cNvSpPr/>
          <p:nvPr/>
        </p:nvSpPr>
        <p:spPr>
          <a:xfrm>
            <a:off x="2061222" y="6732153"/>
            <a:ext cx="8412626" cy="1118637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ECECEC"/>
          </a:solidFill>
          <a:ln w="127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32400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lang="fr-FR" sz="2400" b="1" kern="0" dirty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 du diagnostic</a:t>
            </a:r>
          </a:p>
        </p:txBody>
      </p:sp>
      <p:sp>
        <p:nvSpPr>
          <p:cNvPr id="12" name="Ellipse 11"/>
          <p:cNvSpPr/>
          <p:nvPr/>
        </p:nvSpPr>
        <p:spPr>
          <a:xfrm>
            <a:off x="2214880" y="2881780"/>
            <a:ext cx="1095920" cy="914448"/>
          </a:xfrm>
          <a:prstGeom prst="ellipse">
            <a:avLst/>
          </a:prstGeom>
          <a:solidFill>
            <a:srgbClr val="01386E"/>
          </a:solidFill>
          <a:ln w="88900" cap="flat" cmpd="sng" algn="ctr">
            <a:solidFill>
              <a:srgbClr val="ECECE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0" cap="none" spc="0" normalizeH="0" baseline="0" noProof="0" dirty="0" smtClean="0">
                <a:ln w="12700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4" name="Ellipse 13"/>
          <p:cNvSpPr/>
          <p:nvPr/>
        </p:nvSpPr>
        <p:spPr>
          <a:xfrm>
            <a:off x="1716046" y="4838825"/>
            <a:ext cx="1095920" cy="914448"/>
          </a:xfrm>
          <a:prstGeom prst="ellipse">
            <a:avLst/>
          </a:prstGeom>
          <a:solidFill>
            <a:srgbClr val="01386E"/>
          </a:solidFill>
          <a:ln w="88900" cap="flat" cmpd="sng" algn="ctr">
            <a:solidFill>
              <a:srgbClr val="ECECEC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fr-FR" sz="3200" b="1" kern="0" dirty="0" smtClean="0">
                <a:ln w="12700">
                  <a:noFill/>
                </a:ln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200" b="1" kern="0" dirty="0">
              <a:ln w="12700">
                <a:noFill/>
              </a:ln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llipse 18"/>
          <p:cNvSpPr/>
          <p:nvPr/>
        </p:nvSpPr>
        <p:spPr>
          <a:xfrm>
            <a:off x="1217211" y="6795870"/>
            <a:ext cx="1095920" cy="914448"/>
          </a:xfrm>
          <a:prstGeom prst="ellipse">
            <a:avLst/>
          </a:prstGeom>
          <a:solidFill>
            <a:srgbClr val="01386E"/>
          </a:solidFill>
          <a:ln w="2857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r>
              <a:rPr lang="fr-FR" sz="3200" b="1" kern="0" dirty="0" smtClean="0">
                <a:ln w="12700">
                  <a:noFill/>
                </a:ln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200" b="1" kern="0" dirty="0">
              <a:ln w="12700">
                <a:noFill/>
              </a:ln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102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FR" sz="3600" dirty="0" smtClean="0"/>
              <a:t>1. Etat des lieux </a:t>
            </a:r>
            <a:endParaRPr lang="fr-FR" sz="3600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612136" y="2288828"/>
            <a:ext cx="12273283" cy="3426172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fr-FR" sz="2000" dirty="0"/>
              <a:t>Les habitants de 75 ans et plus représentent </a:t>
            </a:r>
            <a:r>
              <a:rPr lang="fr-FR" sz="2400" b="1" dirty="0">
                <a:solidFill>
                  <a:srgbClr val="01386E"/>
                </a:solidFill>
              </a:rPr>
              <a:t>10,5% de la population d’Occitanie</a:t>
            </a:r>
            <a:r>
              <a:rPr lang="fr-FR" sz="2400" dirty="0">
                <a:solidFill>
                  <a:srgbClr val="01386E"/>
                </a:solidFill>
              </a:rPr>
              <a:t>.</a:t>
            </a:r>
            <a:r>
              <a:rPr lang="fr-FR" altLang="fr-FR" sz="2400" dirty="0">
                <a:solidFill>
                  <a:srgbClr val="01386E"/>
                </a:solidFill>
              </a:rPr>
              <a:t> </a:t>
            </a:r>
          </a:p>
          <a:p>
            <a:pPr algn="just"/>
            <a:r>
              <a:rPr lang="fr-FR" altLang="fr-FR" sz="2000" dirty="0"/>
              <a:t>La </a:t>
            </a:r>
            <a:r>
              <a:rPr lang="fr-FR" altLang="fr-FR" sz="2400" b="1" dirty="0">
                <a:solidFill>
                  <a:srgbClr val="01386E"/>
                </a:solidFill>
              </a:rPr>
              <a:t>part des bénéficiaires de l’APA est supérieure </a:t>
            </a:r>
            <a:r>
              <a:rPr lang="fr-FR" altLang="fr-FR" sz="2000" dirty="0"/>
              <a:t>de 7 points à la moyenne métropolitaine</a:t>
            </a:r>
          </a:p>
          <a:p>
            <a:pPr algn="just"/>
            <a:r>
              <a:rPr lang="fr-FR" altLang="fr-FR" sz="2000" dirty="0"/>
              <a:t>La population des plus de 75 ans est </a:t>
            </a:r>
            <a:r>
              <a:rPr lang="fr-FR" altLang="fr-FR" sz="2400" b="1" dirty="0">
                <a:solidFill>
                  <a:srgbClr val="01386E"/>
                </a:solidFill>
              </a:rPr>
              <a:t>en proportion, plus importante dans les zones rurales</a:t>
            </a:r>
            <a:r>
              <a:rPr lang="fr-FR" altLang="fr-FR" sz="2400" dirty="0">
                <a:solidFill>
                  <a:srgbClr val="01386E"/>
                </a:solidFill>
              </a:rPr>
              <a:t> </a:t>
            </a:r>
            <a:r>
              <a:rPr lang="fr-FR" altLang="fr-FR" sz="2000" dirty="0"/>
              <a:t>mais en valeur absolue, majoritairement présente dans les zones urbaine. </a:t>
            </a:r>
          </a:p>
          <a:p>
            <a:pPr algn="just"/>
            <a:r>
              <a:rPr lang="fr-FR" sz="2000" dirty="0"/>
              <a:t>Des </a:t>
            </a:r>
            <a:r>
              <a:rPr lang="fr-FR" sz="2400" b="1" dirty="0">
                <a:solidFill>
                  <a:srgbClr val="01386E"/>
                </a:solidFill>
              </a:rPr>
              <a:t>trajectoires de soins très différentes </a:t>
            </a:r>
            <a:r>
              <a:rPr lang="fr-FR" sz="2000" dirty="0"/>
              <a:t>entre département (hospitalisation importante des personnes âgées de 75 ans et plus en Lozère)</a:t>
            </a:r>
          </a:p>
          <a:p>
            <a:pPr algn="just"/>
            <a:r>
              <a:rPr lang="fr-FR" sz="2000" dirty="0"/>
              <a:t>Une </a:t>
            </a:r>
            <a:r>
              <a:rPr lang="fr-FR" sz="2400" b="1" dirty="0">
                <a:solidFill>
                  <a:srgbClr val="01386E"/>
                </a:solidFill>
              </a:rPr>
              <a:t>forte variabilité dans les dépenses en soins ambulatoires</a:t>
            </a:r>
            <a:r>
              <a:rPr lang="fr-FR" sz="2000" dirty="0"/>
              <a:t>, particulièrement élevés dans l’Hérault et Pyrénées-Orientales</a:t>
            </a:r>
          </a:p>
          <a:p>
            <a:pPr lvl="1" algn="just"/>
            <a:endParaRPr lang="fr-FR" sz="2000" dirty="0" smtClean="0"/>
          </a:p>
          <a:p>
            <a:pPr lvl="1" algn="just">
              <a:buFont typeface="Calibri" panose="020F0502020204030204" pitchFamily="34" charset="0"/>
              <a:buChar char="‐"/>
            </a:pPr>
            <a:endParaRPr lang="fr-FR" sz="2000" b="1" dirty="0" smtClean="0"/>
          </a:p>
          <a:p>
            <a:pPr lvl="1" algn="just">
              <a:buFont typeface="Calibri" panose="020F0502020204030204" pitchFamily="34" charset="0"/>
              <a:buChar char="‐"/>
            </a:pPr>
            <a:endParaRPr lang="fr-FR" sz="2000" b="1" dirty="0"/>
          </a:p>
          <a:p>
            <a:pPr marL="660380" lvl="1" indent="0" algn="just">
              <a:buNone/>
            </a:pPr>
            <a:endParaRPr lang="fr-FR" sz="2000" b="1" dirty="0" smtClean="0"/>
          </a:p>
        </p:txBody>
      </p:sp>
      <p:sp>
        <p:nvSpPr>
          <p:cNvPr id="2" name="Rectangle 1"/>
          <p:cNvSpPr/>
          <p:nvPr/>
        </p:nvSpPr>
        <p:spPr>
          <a:xfrm>
            <a:off x="612137" y="1737360"/>
            <a:ext cx="5750564" cy="472440"/>
          </a:xfrm>
          <a:prstGeom prst="rect">
            <a:avLst/>
          </a:prstGeom>
          <a:solidFill>
            <a:srgbClr val="90C946"/>
          </a:solidFill>
          <a:ln>
            <a:solidFill>
              <a:srgbClr val="90C9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Les principales caractéristiques de la région</a:t>
            </a:r>
            <a:endParaRPr lang="fr-FR" sz="2400" dirty="0"/>
          </a:p>
        </p:txBody>
      </p:sp>
      <p:sp>
        <p:nvSpPr>
          <p:cNvPr id="3" name="Rectangle 2"/>
          <p:cNvSpPr/>
          <p:nvPr/>
        </p:nvSpPr>
        <p:spPr>
          <a:xfrm>
            <a:off x="612136" y="6799868"/>
            <a:ext cx="12273283" cy="1569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fr-FR" sz="2400" dirty="0"/>
              <a:t>Les récentes </a:t>
            </a:r>
            <a:r>
              <a:rPr lang="fr-FR" sz="2800" b="1" dirty="0">
                <a:solidFill>
                  <a:srgbClr val="01386E"/>
                </a:solidFill>
              </a:rPr>
              <a:t>évolutions législatives </a:t>
            </a:r>
            <a:r>
              <a:rPr lang="fr-FR" sz="2400" dirty="0"/>
              <a:t>se caractérisent par :</a:t>
            </a:r>
          </a:p>
          <a:p>
            <a:pPr lvl="1" algn="just">
              <a:buFont typeface="Calibri" panose="020F0502020204030204" pitchFamily="34" charset="0"/>
              <a:buChar char="‐"/>
            </a:pPr>
            <a:r>
              <a:rPr lang="fr-FR" sz="2000" dirty="0"/>
              <a:t> Un </a:t>
            </a:r>
            <a:r>
              <a:rPr lang="fr-FR" sz="2000" b="1" dirty="0"/>
              <a:t>soutien diversifié à l’aide à domicile</a:t>
            </a:r>
            <a:r>
              <a:rPr lang="fr-FR" sz="2000" dirty="0"/>
              <a:t>, des solutions rénovées </a:t>
            </a:r>
            <a:r>
              <a:rPr lang="fr-FR" sz="2000" b="1" dirty="0"/>
              <a:t>d’habitat collectif </a:t>
            </a:r>
            <a:r>
              <a:rPr lang="fr-FR" sz="2000" dirty="0"/>
              <a:t>et une </a:t>
            </a:r>
            <a:r>
              <a:rPr lang="fr-FR" sz="2000" b="1" dirty="0"/>
              <a:t>architecture institutionnelle réformée </a:t>
            </a:r>
            <a:r>
              <a:rPr lang="fr-FR" sz="2400" b="1" dirty="0">
                <a:solidFill>
                  <a:srgbClr val="01386E"/>
                </a:solidFill>
              </a:rPr>
              <a:t>(loi ASV)</a:t>
            </a:r>
          </a:p>
          <a:p>
            <a:pPr lvl="1" algn="just">
              <a:buFont typeface="Calibri" panose="020F0502020204030204" pitchFamily="34" charset="0"/>
              <a:buChar char="‐"/>
            </a:pPr>
            <a:r>
              <a:rPr lang="fr-FR" sz="2000" dirty="0"/>
              <a:t>Un focus sur les </a:t>
            </a:r>
            <a:r>
              <a:rPr lang="fr-FR" sz="2000" b="1" dirty="0"/>
              <a:t>maladies dégénératives </a:t>
            </a:r>
            <a:r>
              <a:rPr lang="fr-FR" sz="2400" b="1" dirty="0">
                <a:solidFill>
                  <a:srgbClr val="01386E"/>
                </a:solidFill>
              </a:rPr>
              <a:t>(PMND)</a:t>
            </a:r>
          </a:p>
        </p:txBody>
      </p:sp>
      <p:sp>
        <p:nvSpPr>
          <p:cNvPr id="8" name="Rectangle 7"/>
          <p:cNvSpPr/>
          <p:nvPr/>
        </p:nvSpPr>
        <p:spPr>
          <a:xfrm>
            <a:off x="612137" y="6021214"/>
            <a:ext cx="5750564" cy="472440"/>
          </a:xfrm>
          <a:prstGeom prst="rect">
            <a:avLst/>
          </a:prstGeom>
          <a:solidFill>
            <a:srgbClr val="90C946"/>
          </a:solidFill>
          <a:ln>
            <a:solidFill>
              <a:srgbClr val="90C9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Les évolutions récentes du cadre législatif</a:t>
            </a:r>
            <a:endParaRPr lang="fr-FR" sz="24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928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fr-FR" sz="3600" dirty="0" smtClean="0"/>
              <a:t>2. Réalisations structurantes des précédents PRS</a:t>
            </a:r>
            <a:endParaRPr lang="fr-FR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3399" y="2322750"/>
            <a:ext cx="12181843" cy="3846766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algn="just">
              <a:tabLst>
                <a:tab pos="6461125" algn="l"/>
              </a:tabLst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Le dépistage précoce </a:t>
            </a: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sz="1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autoquestionnaire</a:t>
            </a: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FIND</a:t>
            </a:r>
          </a:p>
          <a:p>
            <a:pPr algn="just">
              <a:tabLst>
                <a:tab pos="6461125" algn="l"/>
              </a:tabLst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La prévention de la perte de </a:t>
            </a: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l’autonomie :  </a:t>
            </a: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étude MAPT, Appel </a:t>
            </a:r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à projet régional ARS/CARSAT LR sur des actions de </a:t>
            </a: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prévention, mise en place d’actions </a:t>
            </a:r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communautaires de dépistage de la </a:t>
            </a: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fragilité - protocole </a:t>
            </a:r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de coopération « fragilité »</a:t>
            </a:r>
          </a:p>
          <a:p>
            <a:pPr algn="just">
              <a:tabLst>
                <a:tab pos="6461125" algn="l"/>
              </a:tabLst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Les actions contribuant au maintien à </a:t>
            </a: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domicile :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les </a:t>
            </a: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Plateformes </a:t>
            </a:r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d’accompagnement et de </a:t>
            </a: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répit, la </a:t>
            </a:r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formation des </a:t>
            </a: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aidants, la </a:t>
            </a:r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plateforme téléphonique régionale d’écoute et de soutien aux aidants</a:t>
            </a:r>
          </a:p>
          <a:p>
            <a:pPr algn="just">
              <a:tabLst>
                <a:tab pos="6461125" algn="l"/>
              </a:tabLst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L’adaptation de l’offre</a:t>
            </a:r>
          </a:p>
          <a:p>
            <a:pPr lvl="1" algn="just">
              <a:tabLst>
                <a:tab pos="6461125" algn="l"/>
              </a:tabLst>
            </a:pPr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Expérimentations de SPASAD</a:t>
            </a:r>
          </a:p>
          <a:p>
            <a:pPr lvl="1" algn="just">
              <a:tabLst>
                <a:tab pos="6461125" algn="l"/>
              </a:tabLst>
            </a:pPr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Développement de SSIAD</a:t>
            </a:r>
          </a:p>
          <a:p>
            <a:pPr lvl="1" algn="just">
              <a:tabLst>
                <a:tab pos="6461125" algn="l"/>
              </a:tabLst>
            </a:pPr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Equipes Spécialisées Alzheimer</a:t>
            </a:r>
          </a:p>
          <a:p>
            <a:pPr lvl="1" algn="just">
              <a:tabLst>
                <a:tab pos="6461125" algn="l"/>
              </a:tabLst>
            </a:pPr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Labellisation et renfort des consultations mémoire</a:t>
            </a:r>
          </a:p>
          <a:p>
            <a:pPr lvl="1" algn="just">
              <a:tabLst>
                <a:tab pos="6461125" algn="l"/>
              </a:tabLst>
            </a:pPr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Hôpitaux de jour dédiés aux personnes âgées </a:t>
            </a:r>
          </a:p>
          <a:p>
            <a:pPr algn="just"/>
            <a:endParaRPr lang="fr-FR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533398" y="1456673"/>
            <a:ext cx="12181843" cy="694100"/>
          </a:xfrm>
          <a:prstGeom prst="rect">
            <a:avLst/>
          </a:prstGeom>
          <a:solidFill>
            <a:srgbClr val="01386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400" b="1" kern="0" dirty="0" smtClean="0">
                <a:solidFill>
                  <a:schemeClr val="bg1"/>
                </a:solidFill>
              </a:rPr>
              <a:t>Axe 1 : </a:t>
            </a:r>
            <a:r>
              <a:rPr lang="fr-FR" sz="2400" b="1" kern="0" dirty="0">
                <a:solidFill>
                  <a:schemeClr val="bg1"/>
                </a:solidFill>
              </a:rPr>
              <a:t> </a:t>
            </a:r>
            <a:r>
              <a:rPr lang="fr-FR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Milieu de vie ordinaire – prévenir l’entrée dans la dépendance et en retarder les effets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399" y="6307738"/>
            <a:ext cx="12181843" cy="805131"/>
          </a:xfrm>
          <a:prstGeom prst="rect">
            <a:avLst/>
          </a:prstGeom>
          <a:solidFill>
            <a:srgbClr val="0056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fr-FR" sz="2400" b="1" kern="0" dirty="0" smtClean="0">
              <a:solidFill>
                <a:schemeClr val="bg1"/>
              </a:solidFill>
            </a:endParaRPr>
          </a:p>
          <a:p>
            <a:pPr algn="just"/>
            <a:r>
              <a:rPr lang="fr-FR" sz="2400" b="1" kern="0" dirty="0" smtClean="0">
                <a:solidFill>
                  <a:schemeClr val="bg1"/>
                </a:solidFill>
              </a:rPr>
              <a:t>Axe </a:t>
            </a:r>
            <a:r>
              <a:rPr lang="fr-FR" sz="2400" b="1" kern="0" dirty="0">
                <a:solidFill>
                  <a:schemeClr val="bg1"/>
                </a:solidFill>
              </a:rPr>
              <a:t>2 : Substitut de domicile – Soutenir la diversification de l’offre, les bonnes pratiques et l’accès aux spécialités</a:t>
            </a:r>
          </a:p>
          <a:p>
            <a:pPr algn="just"/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533399" y="7212455"/>
            <a:ext cx="12181843" cy="211184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30190" indent="-330190" algn="l" defTabSz="1320759" rtl="0" eaLnBrk="1" latinLnBrk="0" hangingPunct="1">
              <a:lnSpc>
                <a:spcPct val="90000"/>
              </a:lnSpc>
              <a:spcBef>
                <a:spcPts val="1444"/>
              </a:spcBef>
              <a:buFont typeface="Arial" panose="020B0604020202020204" pitchFamily="34" charset="0"/>
              <a:buChar char="•"/>
              <a:defRPr sz="4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0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34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5094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8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1132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7170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3208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9246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5284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13227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Adaptation de </a:t>
            </a: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l’offre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: s</a:t>
            </a: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tructures alternatives, Adaptation </a:t>
            </a:r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de la répartition des places (hébergement </a:t>
            </a: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permanent), Dispositifs </a:t>
            </a:r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spécialisés (UHR, </a:t>
            </a: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PASA), Hospitalisation </a:t>
            </a:r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à domicile</a:t>
            </a:r>
          </a:p>
          <a:p>
            <a:pPr algn="just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Soutien des bonnes pratiques en </a:t>
            </a: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EHPAD :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actions sur la </a:t>
            </a: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qualité </a:t>
            </a:r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de la prise en </a:t>
            </a: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charge, la </a:t>
            </a:r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fin de vie en </a:t>
            </a: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EHPAD, les </a:t>
            </a:r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astreintes </a:t>
            </a: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IDE et la prévention </a:t>
            </a:r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des risques </a:t>
            </a:r>
          </a:p>
          <a:p>
            <a:pPr algn="just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Prévention de la dépendance iatrogène à l’hôpital</a:t>
            </a:r>
          </a:p>
          <a:p>
            <a:pPr algn="just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Accès aux </a:t>
            </a: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spécialistes (</a:t>
            </a:r>
            <a:r>
              <a:rPr lang="fr-FR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EMGP, EMG, Télémédecine)</a:t>
            </a:r>
            <a:endParaRPr lang="fr-FR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sz="2000" dirty="0" smtClean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432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fr-FR" sz="3600" dirty="0" smtClean="0"/>
              <a:t>2. Réalisations structurantes des précédents PRS</a:t>
            </a:r>
            <a:endParaRPr lang="fr-FR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3398" y="2273382"/>
            <a:ext cx="12181843" cy="3959994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algn="just">
              <a:tabLst>
                <a:tab pos="6461125" algn="l"/>
              </a:tabLst>
            </a:pP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En ambulatoire : </a:t>
            </a:r>
          </a:p>
          <a:p>
            <a:pPr lvl="1" algn="just">
              <a:tabLst>
                <a:tab pos="6461125" algn="l"/>
              </a:tabLst>
            </a:pPr>
            <a:r>
              <a:rPr lang="fr-FR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Consultation mémoire :</a:t>
            </a: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 une augmentation de 75% des patients entre 2011 et 2016 et une amélioration du maillage, </a:t>
            </a:r>
            <a:r>
              <a:rPr lang="fr-FR" sz="18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mais un retard de diagnostic</a:t>
            </a:r>
          </a:p>
          <a:p>
            <a:pPr lvl="1" algn="just">
              <a:tabLst>
                <a:tab pos="6461125" algn="l"/>
              </a:tabLst>
            </a:pPr>
            <a:r>
              <a:rPr lang="fr-FR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Hospitalisation de jour gériatriques </a:t>
            </a: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: 16 unités en fonctionnement, </a:t>
            </a:r>
            <a:r>
              <a:rPr lang="fr-FR" sz="18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des enjeux en termes d’accessibilité, d’organisation et d’orientation</a:t>
            </a:r>
          </a:p>
          <a:p>
            <a:pPr algn="just">
              <a:tabLst>
                <a:tab pos="6461125" algn="l"/>
              </a:tabLst>
            </a:pP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En structure sanitaire:  </a:t>
            </a: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augmentation des places en court-séjour gériatrique, en SSR (56 sur 67 prévues) et en USLD. </a:t>
            </a:r>
            <a:r>
              <a:rPr lang="fr-FR" sz="18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Un enjeu autour de l’adéquation du public orienté et les missions des USLD</a:t>
            </a:r>
            <a:endParaRPr lang="fr-FR" sz="18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tabLst>
                <a:tab pos="6461125" algn="l"/>
              </a:tabLst>
            </a:pP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En dispositifs spécifiques issus du 3</a:t>
            </a:r>
            <a:r>
              <a:rPr lang="fr-FR" sz="2000" b="1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ème</a:t>
            </a: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plan Alzheimer: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un </a:t>
            </a:r>
            <a:r>
              <a:rPr lang="fr-FR" sz="2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maillage encore insuffisant des UCC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et un renforcement des UHR</a:t>
            </a:r>
            <a:endParaRPr lang="fr-F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tabLst>
                <a:tab pos="6461125" algn="l"/>
              </a:tabLst>
            </a:pP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En outils de coordination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tabLst>
                <a:tab pos="6461125" algn="l"/>
              </a:tabLst>
            </a:pP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Déploiement des Equipes Mobiles de Gériatrie (EMG) : actualisation du référentiel et expérimentation des interventions des EMG en </a:t>
            </a:r>
            <a:r>
              <a:rPr lang="fr-FR" sz="1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extra-hospitalier</a:t>
            </a:r>
            <a:endParaRPr lang="fr-F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sz="2000" dirty="0" smtClean="0"/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533399" y="7181823"/>
            <a:ext cx="12181843" cy="2078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30190" indent="-330190" algn="l" defTabSz="1320759" rtl="0" eaLnBrk="1" latinLnBrk="0" hangingPunct="1">
              <a:lnSpc>
                <a:spcPct val="90000"/>
              </a:lnSpc>
              <a:spcBef>
                <a:spcPts val="1444"/>
              </a:spcBef>
              <a:buFont typeface="Arial" panose="020B0604020202020204" pitchFamily="34" charset="0"/>
              <a:buChar char="•"/>
              <a:defRPr sz="4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0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34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5094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8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1132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7170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3208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9246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5284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13227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Intégration des MAIA :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une bonne couverture de la région et des crédits complémentaires permettront de renforcer les équipes de gestionnaires de cas sur le territoire</a:t>
            </a:r>
          </a:p>
          <a:p>
            <a:pPr algn="just"/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Coordination territoriale :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une réflexion à mener sur l’évolution de la coordination gérontologique territoriale et la place des équipes territoriales</a:t>
            </a:r>
          </a:p>
          <a:p>
            <a:pPr algn="just"/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Dispositifs d’accompagnement à la sortie d’hospitalisation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: mise en place d’une Plateforme Territoriale de Sortie par le CHU de Nîmes</a:t>
            </a:r>
            <a:endParaRPr lang="fr-FR" sz="2000" dirty="0" smtClean="0"/>
          </a:p>
        </p:txBody>
      </p:sp>
      <p:sp>
        <p:nvSpPr>
          <p:cNvPr id="8" name="Rectangle 7"/>
          <p:cNvSpPr/>
          <p:nvPr/>
        </p:nvSpPr>
        <p:spPr>
          <a:xfrm>
            <a:off x="533399" y="1598340"/>
            <a:ext cx="12181843" cy="56531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400" b="1" kern="0" dirty="0">
                <a:solidFill>
                  <a:schemeClr val="bg1"/>
                </a:solidFill>
              </a:rPr>
              <a:t>Axe 3 : </a:t>
            </a:r>
            <a:r>
              <a:rPr lang="fr-FR" sz="2400" b="1" kern="0" dirty="0" smtClean="0">
                <a:solidFill>
                  <a:schemeClr val="bg1"/>
                </a:solidFill>
              </a:rPr>
              <a:t>Structures de soin : Consolider les composantes de la filière gériatrique</a:t>
            </a:r>
            <a:endParaRPr lang="fr-FR" sz="2400" b="1" kern="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399" y="6376320"/>
            <a:ext cx="12181843" cy="665455"/>
          </a:xfrm>
          <a:prstGeom prst="rect">
            <a:avLst/>
          </a:prstGeom>
          <a:solidFill>
            <a:srgbClr val="90C946"/>
          </a:solidFill>
          <a:ln>
            <a:solidFill>
              <a:srgbClr val="90C9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fr-FR" sz="2400" b="1" kern="0" dirty="0" smtClean="0">
              <a:solidFill>
                <a:schemeClr val="bg1"/>
              </a:solidFill>
            </a:endParaRPr>
          </a:p>
          <a:p>
            <a:pPr algn="just"/>
            <a:r>
              <a:rPr lang="fr-FR" sz="2400" b="1" kern="0" dirty="0" smtClean="0">
                <a:solidFill>
                  <a:schemeClr val="bg1"/>
                </a:solidFill>
              </a:rPr>
              <a:t>Axe </a:t>
            </a:r>
            <a:r>
              <a:rPr lang="fr-FR" sz="2400" b="1" kern="0" dirty="0">
                <a:solidFill>
                  <a:schemeClr val="bg1"/>
                </a:solidFill>
              </a:rPr>
              <a:t>4 </a:t>
            </a:r>
            <a:r>
              <a:rPr lang="fr-FR" sz="2400" b="1" kern="0" dirty="0" smtClean="0">
                <a:solidFill>
                  <a:schemeClr val="bg1"/>
                </a:solidFill>
              </a:rPr>
              <a:t>: Actions transversales : développer les dispositifs de coordination des professionnels et d’appui à la gestion de cas complexes</a:t>
            </a:r>
            <a:endParaRPr lang="fr-FR" sz="2400" b="1" kern="0" dirty="0">
              <a:solidFill>
                <a:schemeClr val="bg1"/>
              </a:solidFill>
            </a:endParaRPr>
          </a:p>
          <a:p>
            <a:pPr algn="just"/>
            <a:r>
              <a:rPr lang="fr-FR" sz="2400" b="1" dirty="0" smtClean="0">
                <a:solidFill>
                  <a:schemeClr val="bg1"/>
                </a:solidFill>
              </a:rPr>
              <a:t>c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54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fr-FR" sz="3600" dirty="0" smtClean="0"/>
              <a:t>2. Réalisations structurantes des précédents PRS</a:t>
            </a:r>
            <a:endParaRPr lang="fr-FR" sz="3600" dirty="0"/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541019" y="2889339"/>
            <a:ext cx="12181843" cy="28561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30190" indent="-330190" algn="l" defTabSz="1320759" rtl="0" eaLnBrk="1" latinLnBrk="0" hangingPunct="1">
              <a:lnSpc>
                <a:spcPct val="90000"/>
              </a:lnSpc>
              <a:spcBef>
                <a:spcPts val="1444"/>
              </a:spcBef>
              <a:buFont typeface="Arial" panose="020B0604020202020204" pitchFamily="34" charset="0"/>
              <a:buChar char="•"/>
              <a:defRPr sz="4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0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34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5094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8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1132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7170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3208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9246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5284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13227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Systèmes d’information favorisant la coordination des professionnels de santé : </a:t>
            </a:r>
          </a:p>
          <a:p>
            <a:pPr lvl="1" algn="just"/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éploiement de Via Trajectoire dans le champ sanitaire en Occitanie, dans le champ médico-social en ex-LR. </a:t>
            </a:r>
            <a:r>
              <a:rPr lang="fr-FR" sz="18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Un enjeu sur l’exploitation des données produites et la capacité des équipes à intervenir pour fluidifier les filières aval</a:t>
            </a:r>
          </a:p>
          <a:p>
            <a:pPr lvl="1" algn="just"/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Mise en place d’un portail régional « parcours personnes âgées » </a:t>
            </a:r>
          </a:p>
          <a:p>
            <a:pPr algn="just"/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L’expérimentation PAERPA :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déploiement en Hautes-Pyrénées</a:t>
            </a:r>
          </a:p>
          <a:p>
            <a:pPr algn="just"/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Les plateformes territoriales d’appui :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4 expérimentations à l’œuvre – 3 au niveau départemental (Gers, Pyrénées-Orientales et Tarn-et-Garonne) et un 4</a:t>
            </a:r>
            <a:r>
              <a:rPr lang="fr-FR" sz="2000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ème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infra-départemental dans l’Aude.</a:t>
            </a:r>
            <a:endParaRPr lang="fr-F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sz="2000" dirty="0" smtClean="0"/>
          </a:p>
        </p:txBody>
      </p:sp>
      <p:sp>
        <p:nvSpPr>
          <p:cNvPr id="10" name="Rectangle 9"/>
          <p:cNvSpPr/>
          <p:nvPr/>
        </p:nvSpPr>
        <p:spPr>
          <a:xfrm>
            <a:off x="541019" y="1956505"/>
            <a:ext cx="12181843" cy="665455"/>
          </a:xfrm>
          <a:prstGeom prst="rect">
            <a:avLst/>
          </a:prstGeom>
          <a:solidFill>
            <a:srgbClr val="90C946"/>
          </a:solidFill>
          <a:ln>
            <a:solidFill>
              <a:srgbClr val="90C9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fr-FR" sz="2400" b="1" kern="0" dirty="0" smtClean="0">
              <a:solidFill>
                <a:schemeClr val="bg1"/>
              </a:solidFill>
            </a:endParaRPr>
          </a:p>
          <a:p>
            <a:pPr algn="just"/>
            <a:r>
              <a:rPr lang="fr-FR" sz="2400" b="1" kern="0" dirty="0" smtClean="0">
                <a:solidFill>
                  <a:schemeClr val="bg1"/>
                </a:solidFill>
              </a:rPr>
              <a:t>Axe </a:t>
            </a:r>
            <a:r>
              <a:rPr lang="fr-FR" sz="2400" b="1" kern="0" dirty="0">
                <a:solidFill>
                  <a:schemeClr val="bg1"/>
                </a:solidFill>
              </a:rPr>
              <a:t>4 </a:t>
            </a:r>
            <a:r>
              <a:rPr lang="fr-FR" sz="2400" b="1" kern="0" dirty="0" smtClean="0">
                <a:solidFill>
                  <a:schemeClr val="bg1"/>
                </a:solidFill>
              </a:rPr>
              <a:t>: Actions transversales : développer les dispositifs de coordination des professionnels et d’appui à la gestion de cas complexes</a:t>
            </a:r>
            <a:endParaRPr lang="fr-FR" sz="2400" b="1" kern="0" dirty="0">
              <a:solidFill>
                <a:schemeClr val="bg1"/>
              </a:solidFill>
            </a:endParaRPr>
          </a:p>
          <a:p>
            <a:pPr algn="just"/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355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/>
          <p:cNvSpPr txBox="1"/>
          <p:nvPr/>
        </p:nvSpPr>
        <p:spPr>
          <a:xfrm>
            <a:off x="-149058" y="6159620"/>
            <a:ext cx="1461465" cy="119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 smtClean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7200" b="1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0" y="7824491"/>
            <a:ext cx="1437414" cy="119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 smtClean="0">
                <a:solidFill>
                  <a:srgbClr val="90C94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7200" b="1" dirty="0">
              <a:solidFill>
                <a:srgbClr val="90C94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489428" y="3327653"/>
            <a:ext cx="5756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kern="0" dirty="0">
                <a:solidFill>
                  <a:srgbClr val="FFFFFF"/>
                </a:solidFill>
              </a:rPr>
              <a:t>Améliorer l’équité d’accès dans tous les territoires de santé</a:t>
            </a:r>
            <a:endParaRPr lang="fr-FR" dirty="0"/>
          </a:p>
        </p:txBody>
      </p:sp>
      <p:sp>
        <p:nvSpPr>
          <p:cNvPr id="33" name="Rectangle 32"/>
          <p:cNvSpPr/>
          <p:nvPr/>
        </p:nvSpPr>
        <p:spPr>
          <a:xfrm>
            <a:off x="1379013" y="7809403"/>
            <a:ext cx="5198019" cy="12613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b="1" dirty="0">
                <a:solidFill>
                  <a:srgbClr val="92CA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Actions transversales - Développer les dispositifs de coordination des professionnels et d’appui a la gestion de cas complexes</a:t>
            </a:r>
          </a:p>
        </p:txBody>
      </p:sp>
      <p:grpSp>
        <p:nvGrpSpPr>
          <p:cNvPr id="34" name="Groupe 33"/>
          <p:cNvGrpSpPr/>
          <p:nvPr/>
        </p:nvGrpSpPr>
        <p:grpSpPr>
          <a:xfrm>
            <a:off x="-70427" y="4317867"/>
            <a:ext cx="6671511" cy="1211211"/>
            <a:chOff x="25464" y="1480973"/>
            <a:chExt cx="5148796" cy="1211211"/>
          </a:xfrm>
        </p:grpSpPr>
        <p:sp>
          <p:nvSpPr>
            <p:cNvPr id="35" name="ZoneTexte 34"/>
            <p:cNvSpPr txBox="1"/>
            <p:nvPr/>
          </p:nvSpPr>
          <p:spPr>
            <a:xfrm>
              <a:off x="25464" y="1491855"/>
              <a:ext cx="1127898" cy="1200329"/>
            </a:xfrm>
            <a:prstGeom prst="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200" b="1" dirty="0" smtClean="0">
                  <a:solidFill>
                    <a:schemeClr val="tx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7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162643" y="1480973"/>
              <a:ext cx="4011617" cy="120392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fr-FR" sz="2000" b="1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Substitut de domicile – Soutenir la diversification de l’offre, les bonnes pratiques et l’accès aux spécialités</a:t>
              </a:r>
            </a:p>
          </p:txBody>
        </p:sp>
      </p:grpSp>
      <p:sp>
        <p:nvSpPr>
          <p:cNvPr id="39" name="Rectangle 38"/>
          <p:cNvSpPr/>
          <p:nvPr/>
        </p:nvSpPr>
        <p:spPr>
          <a:xfrm>
            <a:off x="1391038" y="6143247"/>
            <a:ext cx="5198019" cy="13968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Structures de soins – Consolider les composantes de la filière gériatrique</a:t>
            </a:r>
          </a:p>
          <a:p>
            <a:pPr algn="just"/>
            <a:endParaRPr lang="fr-FR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0" name="Groupe 39"/>
          <p:cNvGrpSpPr/>
          <p:nvPr/>
        </p:nvGrpSpPr>
        <p:grpSpPr>
          <a:xfrm>
            <a:off x="-58401" y="2641486"/>
            <a:ext cx="6659486" cy="1218967"/>
            <a:chOff x="49982" y="7079"/>
            <a:chExt cx="4873587" cy="1218967"/>
          </a:xfrm>
        </p:grpSpPr>
        <p:sp>
          <p:nvSpPr>
            <p:cNvPr id="41" name="ZoneTexte 40"/>
            <p:cNvSpPr txBox="1"/>
            <p:nvPr/>
          </p:nvSpPr>
          <p:spPr>
            <a:xfrm>
              <a:off x="49982" y="7079"/>
              <a:ext cx="100319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200" b="1" dirty="0" smtClean="0">
                  <a:solidFill>
                    <a:srgbClr val="01386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7200" b="1" dirty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101919" y="22124"/>
              <a:ext cx="3821650" cy="120392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fr-FR" sz="2000" b="1" dirty="0">
                  <a:solidFill>
                    <a:srgbClr val="01386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Milieu de vie ordinaire – prévenir l’entrée dans la dépendance et en retarder les effets</a:t>
              </a:r>
            </a:p>
          </p:txBody>
        </p:sp>
      </p:grpSp>
      <p:sp>
        <p:nvSpPr>
          <p:cNvPr id="43" name="Rectangle 42"/>
          <p:cNvSpPr/>
          <p:nvPr/>
        </p:nvSpPr>
        <p:spPr>
          <a:xfrm>
            <a:off x="566840" y="1837903"/>
            <a:ext cx="6010192" cy="4515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Priorités stratégiques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153706" y="2641486"/>
            <a:ext cx="5796850" cy="133280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i="1" dirty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Favoriser </a:t>
            </a:r>
            <a:r>
              <a:rPr lang="fr-FR" b="1" i="1" dirty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repérage précoce </a:t>
            </a:r>
            <a:r>
              <a:rPr lang="fr-FR" i="1" dirty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la mise en place d’actions auprès des personnes à risque de fragilité</a:t>
            </a:r>
          </a:p>
          <a:p>
            <a:pPr algn="just"/>
            <a:r>
              <a:rPr lang="fr-FR" i="1" dirty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Mettre en place </a:t>
            </a:r>
            <a:r>
              <a:rPr lang="fr-FR" b="1" i="1" dirty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d’actions ciblées, personnalisées, fortes et prolongées </a:t>
            </a:r>
            <a:r>
              <a:rPr lang="fr-FR" i="1" dirty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afin de retarder la dépendance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168048" y="4074514"/>
            <a:ext cx="5768170" cy="17087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i="1" dirty="0">
                <a:solidFill>
                  <a:srgbClr val="44546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Garantir l’accès à un véritable </a:t>
            </a:r>
            <a:r>
              <a:rPr lang="fr-FR" b="1" i="1" dirty="0">
                <a:solidFill>
                  <a:srgbClr val="44546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choix de vie</a:t>
            </a:r>
            <a:r>
              <a:rPr lang="fr-FR" i="1" dirty="0">
                <a:solidFill>
                  <a:srgbClr val="44546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à proximité de leur domicile</a:t>
            </a:r>
          </a:p>
          <a:p>
            <a:pPr lvl="0"/>
            <a:r>
              <a:rPr lang="fr-FR" i="1" dirty="0">
                <a:solidFill>
                  <a:srgbClr val="44546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Soutenir les </a:t>
            </a:r>
            <a:r>
              <a:rPr lang="fr-FR" b="1" i="1" dirty="0">
                <a:solidFill>
                  <a:srgbClr val="44546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bonnes pratiques en EHPAD </a:t>
            </a:r>
            <a:r>
              <a:rPr lang="fr-FR" i="1" dirty="0">
                <a:solidFill>
                  <a:srgbClr val="44546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pour prévenir les risques et améliorer la qualité de vie des résidents,</a:t>
            </a:r>
          </a:p>
          <a:p>
            <a:r>
              <a:rPr lang="fr-FR" i="1" dirty="0">
                <a:solidFill>
                  <a:srgbClr val="44546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Favoriser </a:t>
            </a:r>
            <a:r>
              <a:rPr lang="fr-FR" b="1" i="1" dirty="0">
                <a:solidFill>
                  <a:srgbClr val="44546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l’accès aux spécialistes </a:t>
            </a:r>
            <a:r>
              <a:rPr lang="fr-FR" i="1" dirty="0">
                <a:solidFill>
                  <a:srgbClr val="44546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pour des résidents dont le transport est souvent complexe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143992" y="5873923"/>
            <a:ext cx="5768171" cy="19354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Organiser et </a:t>
            </a:r>
            <a:r>
              <a:rPr lang="fr-FR" b="1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rendre lisible les différentes composantes de la filière gériatrique </a:t>
            </a:r>
            <a:r>
              <a:rPr lang="fr-FR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le parcours de la personne âgée afin de prévenir une approche fragmentée, Permettre aux </a:t>
            </a:r>
            <a:r>
              <a:rPr lang="fr-FR" b="1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médecins traitants </a:t>
            </a:r>
            <a:r>
              <a:rPr lang="fr-FR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d’asseoir leur diagnostic (avis de spécialistes, HJ)</a:t>
            </a:r>
          </a:p>
          <a:p>
            <a:pPr algn="just"/>
            <a:r>
              <a:rPr lang="fr-FR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Favoriser des hospitalisations avec un </a:t>
            </a:r>
            <a:r>
              <a:rPr lang="fr-FR" b="1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accès direct en court séjour gériatrique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143992" y="7948474"/>
            <a:ext cx="5744117" cy="12613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i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Mieux coordonner </a:t>
            </a:r>
            <a:r>
              <a:rPr lang="fr-FR" i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professionnels des secteurs sanitaire, médico-social et social dans les territoires </a:t>
            </a:r>
          </a:p>
          <a:p>
            <a:r>
              <a:rPr lang="fr-FR" b="1" i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Structurer la gouvernance </a:t>
            </a:r>
            <a:r>
              <a:rPr lang="fr-FR" i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à l’échelle du territoire</a:t>
            </a:r>
          </a:p>
          <a:p>
            <a:r>
              <a:rPr lang="fr-FR" b="1" i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Déterminer les niveaux de coordination </a:t>
            </a:r>
            <a:r>
              <a:rPr lang="fr-FR" i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voire d’intégration entre </a:t>
            </a:r>
            <a:r>
              <a:rPr lang="fr-FR" i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acteurs</a:t>
            </a:r>
            <a:endParaRPr lang="fr-FR" i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7302301" y="1806857"/>
            <a:ext cx="5633917" cy="47569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Enjeux de santé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6" name="Flèche droite 5"/>
          <p:cNvSpPr/>
          <p:nvPr/>
        </p:nvSpPr>
        <p:spPr>
          <a:xfrm>
            <a:off x="6659488" y="1921220"/>
            <a:ext cx="504000" cy="391054"/>
          </a:xfrm>
          <a:prstGeom prst="rightArrow">
            <a:avLst/>
          </a:prstGeom>
          <a:solidFill>
            <a:srgbClr val="E95C45"/>
          </a:solidFill>
          <a:ln>
            <a:solidFill>
              <a:srgbClr val="E95C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Titre 1"/>
          <p:cNvSpPr txBox="1">
            <a:spLocks/>
          </p:cNvSpPr>
          <p:nvPr/>
        </p:nvSpPr>
        <p:spPr>
          <a:xfrm>
            <a:off x="2153920" y="500860"/>
            <a:ext cx="8699500" cy="818795"/>
          </a:xfrm>
          <a:prstGeom prst="rect">
            <a:avLst/>
          </a:prstGeom>
          <a:ln w="12700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dirty="0">
                <a:solidFill>
                  <a:srgbClr val="2C384E"/>
                </a:solidFill>
                <a:latin typeface="Calibri Light" pitchFamily="34" charset="0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3600" dirty="0" smtClean="0"/>
              <a:t>2. Réalisations structurantes des précédents PRS</a:t>
            </a:r>
            <a:endParaRPr lang="fr-FR" sz="3600" dirty="0"/>
          </a:p>
        </p:txBody>
      </p:sp>
      <p:sp>
        <p:nvSpPr>
          <p:cNvPr id="4" name="ZoneTexte 3"/>
          <p:cNvSpPr txBox="1"/>
          <p:nvPr/>
        </p:nvSpPr>
        <p:spPr>
          <a:xfrm>
            <a:off x="624225" y="1345192"/>
            <a:ext cx="10035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En synthèse …</a:t>
            </a:r>
            <a:endParaRPr lang="fr-FR" sz="2400" b="1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Document de travail - Mai 2017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072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fr-FR" sz="3600" dirty="0"/>
              <a:t>3</a:t>
            </a:r>
            <a:r>
              <a:rPr lang="fr-FR" sz="3600" dirty="0" smtClean="0"/>
              <a:t>. Consolidation du diagnostic  </a:t>
            </a:r>
            <a:endParaRPr lang="fr-FR" sz="3600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022350" y="6844399"/>
            <a:ext cx="11391900" cy="220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30190" indent="-330190" algn="l" defTabSz="1320759" rtl="0" eaLnBrk="1" latinLnBrk="0" hangingPunct="1">
              <a:lnSpc>
                <a:spcPct val="90000"/>
              </a:lnSpc>
              <a:spcBef>
                <a:spcPts val="1444"/>
              </a:spcBef>
              <a:buFont typeface="Arial" panose="020B0604020202020204" pitchFamily="34" charset="0"/>
              <a:buChar char="•"/>
              <a:defRPr sz="4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0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34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5094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8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1132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7170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3208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9246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5284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13227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fr-FR" sz="2400" dirty="0"/>
          </a:p>
        </p:txBody>
      </p:sp>
      <p:sp>
        <p:nvSpPr>
          <p:cNvPr id="10" name="Rectangle à coins arrondis 9"/>
          <p:cNvSpPr/>
          <p:nvPr/>
        </p:nvSpPr>
        <p:spPr>
          <a:xfrm>
            <a:off x="396906" y="2831893"/>
            <a:ext cx="6226388" cy="2938309"/>
          </a:xfrm>
          <a:prstGeom prst="roundRect">
            <a:avLst/>
          </a:prstGeom>
          <a:solidFill>
            <a:srgbClr val="0F7CD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fr-FR" b="1" dirty="0" smtClean="0">
              <a:solidFill>
                <a:schemeClr val="tx1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6985282" y="2831893"/>
            <a:ext cx="5864400" cy="2899727"/>
          </a:xfrm>
          <a:prstGeom prst="roundRect">
            <a:avLst/>
          </a:prstGeom>
          <a:solidFill>
            <a:srgbClr val="E95C4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266274" y="6350493"/>
            <a:ext cx="8724234" cy="3449442"/>
          </a:xfrm>
          <a:prstGeom prst="roundRect">
            <a:avLst/>
          </a:prstGeom>
          <a:solidFill>
            <a:srgbClr val="AE6EA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 smtClean="0">
              <a:solidFill>
                <a:schemeClr val="tx1"/>
              </a:solidFill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9304020" y="6500115"/>
            <a:ext cx="3545662" cy="3299820"/>
          </a:xfrm>
          <a:prstGeom prst="roundRect">
            <a:avLst/>
          </a:prstGeom>
          <a:solidFill>
            <a:srgbClr val="00A3B7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7063682" y="3066186"/>
            <a:ext cx="5785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endParaRPr lang="fr-FR" dirty="0"/>
          </a:p>
        </p:txBody>
      </p:sp>
      <p:sp>
        <p:nvSpPr>
          <p:cNvPr id="3" name="Rectangle à coins arrondis 2"/>
          <p:cNvSpPr/>
          <p:nvPr/>
        </p:nvSpPr>
        <p:spPr>
          <a:xfrm>
            <a:off x="8779800" y="2285959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Points faibles</a:t>
            </a:r>
          </a:p>
        </p:txBody>
      </p:sp>
      <p:sp>
        <p:nvSpPr>
          <p:cNvPr id="29" name="Rectangle à coins arrondis 28"/>
          <p:cNvSpPr/>
          <p:nvPr/>
        </p:nvSpPr>
        <p:spPr>
          <a:xfrm>
            <a:off x="2689756" y="2304078"/>
            <a:ext cx="2721565" cy="35428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Points forts</a:t>
            </a:r>
            <a:endParaRPr lang="fr-FR" sz="2400" b="1" dirty="0"/>
          </a:p>
        </p:txBody>
      </p:sp>
      <p:sp>
        <p:nvSpPr>
          <p:cNvPr id="30" name="Rectangle à coins arrondis 29"/>
          <p:cNvSpPr/>
          <p:nvPr/>
        </p:nvSpPr>
        <p:spPr>
          <a:xfrm>
            <a:off x="9991380" y="5879979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A évaluer</a:t>
            </a:r>
            <a:endParaRPr lang="fr-FR" sz="2400" b="1" dirty="0"/>
          </a:p>
        </p:txBody>
      </p:sp>
      <p:sp>
        <p:nvSpPr>
          <p:cNvPr id="31" name="Rectangle à coins arrondis 30"/>
          <p:cNvSpPr/>
          <p:nvPr/>
        </p:nvSpPr>
        <p:spPr>
          <a:xfrm>
            <a:off x="2690729" y="5883719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A promouvoir</a:t>
            </a:r>
          </a:p>
        </p:txBody>
      </p:sp>
      <p:sp>
        <p:nvSpPr>
          <p:cNvPr id="6" name="Rectangle 5"/>
          <p:cNvSpPr/>
          <p:nvPr/>
        </p:nvSpPr>
        <p:spPr>
          <a:xfrm>
            <a:off x="832338" y="1631576"/>
            <a:ext cx="11581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b="1" kern="0" dirty="0" smtClean="0">
                <a:solidFill>
                  <a:srgbClr val="01386E"/>
                </a:solidFill>
              </a:rPr>
              <a:t>Axe </a:t>
            </a:r>
            <a:r>
              <a:rPr lang="fr-FR" sz="2400" b="1" kern="0" dirty="0">
                <a:solidFill>
                  <a:srgbClr val="01386E"/>
                </a:solidFill>
              </a:rPr>
              <a:t>1 :  Milieu de vie ordinaire – prévenir l’entrée dans la dépendance et en retarder les effets</a:t>
            </a:r>
          </a:p>
          <a:p>
            <a:pPr algn="just"/>
            <a:endParaRPr lang="fr-FR" sz="2400" b="1" kern="0" dirty="0">
              <a:solidFill>
                <a:srgbClr val="01386E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495" y="2224420"/>
            <a:ext cx="511200" cy="43394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8461" y="2262600"/>
            <a:ext cx="509898" cy="46680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9495" y="5879979"/>
            <a:ext cx="511200" cy="401825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9369233" y="5788711"/>
            <a:ext cx="511200" cy="529585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525780" y="2869299"/>
            <a:ext cx="60350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Le déploiement des </a:t>
            </a:r>
            <a:r>
              <a:rPr lang="fr-FR" b="1" dirty="0" smtClean="0"/>
              <a:t>dispositifs du Plan Alzheimer </a:t>
            </a:r>
            <a:r>
              <a:rPr lang="fr-FR" dirty="0" smtClean="0"/>
              <a:t>(ESA, plateforme de répit)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La mise en œuvre de </a:t>
            </a:r>
            <a:r>
              <a:rPr lang="fr-FR" b="1" dirty="0" smtClean="0"/>
              <a:t>l’expérimentation SPASAD </a:t>
            </a:r>
            <a:r>
              <a:rPr lang="fr-FR" dirty="0" smtClean="0"/>
              <a:t>(contractualisation en cours)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Le protocole de coopération </a:t>
            </a:r>
            <a:r>
              <a:rPr lang="fr-FR" b="1" dirty="0" smtClean="0"/>
              <a:t>« fragilité des personnes âgées  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L’expérimentation de la prise en charge de la </a:t>
            </a:r>
            <a:r>
              <a:rPr lang="fr-FR" b="1" dirty="0" smtClean="0"/>
              <a:t>fragilité en milieu ordinaire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Les implantations en </a:t>
            </a:r>
            <a:r>
              <a:rPr lang="fr-FR" b="1" dirty="0" smtClean="0"/>
              <a:t>hospitalisation de jour </a:t>
            </a:r>
            <a:r>
              <a:rPr lang="fr-FR" dirty="0" smtClean="0"/>
              <a:t>en gériatrie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7242862" y="2937450"/>
            <a:ext cx="53492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La prise en charge en </a:t>
            </a:r>
            <a:r>
              <a:rPr lang="fr-FR" b="1" dirty="0" smtClean="0"/>
              <a:t>SSIAD </a:t>
            </a:r>
            <a:r>
              <a:rPr lang="fr-FR" dirty="0" smtClean="0"/>
              <a:t>non assurée sur l’ensemble du territoire avec persistance de quelques </a:t>
            </a:r>
            <a:r>
              <a:rPr lang="fr-FR" b="1" dirty="0" smtClean="0"/>
              <a:t>zones blanches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Nombre limité </a:t>
            </a:r>
            <a:r>
              <a:rPr lang="fr-FR" b="1" dirty="0" smtClean="0"/>
              <a:t>d’actions de prévention </a:t>
            </a:r>
            <a:r>
              <a:rPr lang="fr-FR" dirty="0" smtClean="0"/>
              <a:t>de la perte d’autonomie en faveur des personnes âgées vivant</a:t>
            </a:r>
            <a:r>
              <a:rPr lang="fr-FR" b="1" dirty="0" smtClean="0"/>
              <a:t> à domicile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La </a:t>
            </a:r>
            <a:r>
              <a:rPr lang="fr-FR" b="1" dirty="0" smtClean="0"/>
              <a:t>faible adhésion </a:t>
            </a:r>
            <a:r>
              <a:rPr lang="fr-FR" dirty="0" smtClean="0"/>
              <a:t>au protocole de coopération de la fragilité</a:t>
            </a:r>
            <a:endParaRPr lang="fr-FR" dirty="0"/>
          </a:p>
        </p:txBody>
      </p:sp>
      <p:sp>
        <p:nvSpPr>
          <p:cNvPr id="23" name="ZoneTexte 22"/>
          <p:cNvSpPr txBox="1"/>
          <p:nvPr/>
        </p:nvSpPr>
        <p:spPr>
          <a:xfrm>
            <a:off x="314874" y="6403142"/>
            <a:ext cx="873302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La </a:t>
            </a:r>
            <a:r>
              <a:rPr lang="fr-FR" b="1" dirty="0" smtClean="0"/>
              <a:t>coordination des politiques publiques </a:t>
            </a:r>
            <a:r>
              <a:rPr lang="fr-FR" dirty="0" smtClean="0"/>
              <a:t>à renforcer pour une intervention plus efficace auprès des populations à risque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La poursuite du déploiement des </a:t>
            </a:r>
            <a:r>
              <a:rPr lang="fr-FR" b="1" dirty="0" smtClean="0"/>
              <a:t>actions du PMND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Les actions de dépistage précoce et de prévention de la perte d’autonomie en </a:t>
            </a:r>
            <a:r>
              <a:rPr lang="fr-FR" b="1" dirty="0" smtClean="0"/>
              <a:t>milieu de vie ordinaire</a:t>
            </a:r>
            <a:r>
              <a:rPr lang="fr-FR" dirty="0" smtClean="0"/>
              <a:t>, notamment à travers la CFPPA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L’accès aux SSIAD sur </a:t>
            </a:r>
            <a:r>
              <a:rPr lang="fr-FR" b="1" dirty="0" smtClean="0"/>
              <a:t>l’ensemble du territoire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L’implantation des </a:t>
            </a:r>
            <a:r>
              <a:rPr lang="fr-FR" b="1" dirty="0"/>
              <a:t>plateformes de répit </a:t>
            </a:r>
            <a:r>
              <a:rPr lang="fr-FR" dirty="0"/>
              <a:t>(PFR) en partenariat avec les acteurs du territoire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 Le positionnement des PFR en qualité de «</a:t>
            </a:r>
            <a:r>
              <a:rPr lang="fr-FR" b="1" dirty="0"/>
              <a:t> guichet unique</a:t>
            </a:r>
            <a:r>
              <a:rPr lang="fr-FR" dirty="0"/>
              <a:t> » d’informations pour les aidants  en lien avec la CFPPA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b="1" dirty="0"/>
              <a:t>Le déploiement des protocoles de coopération </a:t>
            </a:r>
            <a:r>
              <a:rPr lang="fr-FR" dirty="0"/>
              <a:t>sur l’ensemble du territoire régional notamment portant sur la fragilité des personnes âgées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b="1" dirty="0"/>
          </a:p>
        </p:txBody>
      </p:sp>
      <p:sp>
        <p:nvSpPr>
          <p:cNvPr id="24" name="ZoneTexte 23"/>
          <p:cNvSpPr txBox="1"/>
          <p:nvPr/>
        </p:nvSpPr>
        <p:spPr>
          <a:xfrm>
            <a:off x="9425940" y="6590679"/>
            <a:ext cx="33577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Le  </a:t>
            </a:r>
            <a:r>
              <a:rPr lang="fr-FR" b="1" dirty="0" smtClean="0"/>
              <a:t>besoin en soins </a:t>
            </a:r>
            <a:r>
              <a:rPr lang="fr-FR" dirty="0" smtClean="0"/>
              <a:t>des patients suivis par les SSIAD et les ESA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/>
              <a:t>L’hôpital de jour de la fragilité </a:t>
            </a:r>
            <a:r>
              <a:rPr lang="fr-FR" dirty="0" smtClean="0"/>
              <a:t>à Toulouse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Le suivi au long cours des </a:t>
            </a:r>
            <a:r>
              <a:rPr lang="fr-FR" b="1" dirty="0" smtClean="0"/>
              <a:t>patients dépistés fragiles </a:t>
            </a:r>
            <a:r>
              <a:rPr lang="fr-FR" dirty="0" smtClean="0"/>
              <a:t>et accompagnés à domicile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872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fr-FR" sz="3600" dirty="0"/>
              <a:t>3</a:t>
            </a:r>
            <a:r>
              <a:rPr lang="fr-FR" sz="3600" dirty="0" smtClean="0"/>
              <a:t>. Consolidation du diagnostic  </a:t>
            </a:r>
            <a:endParaRPr lang="fr-FR" sz="3600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022350" y="6844399"/>
            <a:ext cx="11391900" cy="220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30190" indent="-330190" algn="l" defTabSz="1320759" rtl="0" eaLnBrk="1" latinLnBrk="0" hangingPunct="1">
              <a:lnSpc>
                <a:spcPct val="90000"/>
              </a:lnSpc>
              <a:spcBef>
                <a:spcPts val="1444"/>
              </a:spcBef>
              <a:buFont typeface="Arial" panose="020B0604020202020204" pitchFamily="34" charset="0"/>
              <a:buChar char="•"/>
              <a:defRPr sz="4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0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34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5094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8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1132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7170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3208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9246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5284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13227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fr-FR" sz="2400" dirty="0"/>
          </a:p>
        </p:txBody>
      </p:sp>
      <p:sp>
        <p:nvSpPr>
          <p:cNvPr id="10" name="Rectangle à coins arrondis 9"/>
          <p:cNvSpPr/>
          <p:nvPr/>
        </p:nvSpPr>
        <p:spPr>
          <a:xfrm>
            <a:off x="758894" y="2831894"/>
            <a:ext cx="5864400" cy="2667600"/>
          </a:xfrm>
          <a:prstGeom prst="roundRect">
            <a:avLst/>
          </a:prstGeom>
          <a:solidFill>
            <a:srgbClr val="0F7CD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fr-FR" b="1" dirty="0" smtClean="0">
              <a:solidFill>
                <a:schemeClr val="tx1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6985282" y="2831894"/>
            <a:ext cx="5864400" cy="2667600"/>
          </a:xfrm>
          <a:prstGeom prst="roundRect">
            <a:avLst/>
          </a:prstGeom>
          <a:solidFill>
            <a:srgbClr val="E95C4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758894" y="6503926"/>
            <a:ext cx="5864400" cy="2550273"/>
          </a:xfrm>
          <a:prstGeom prst="roundRect">
            <a:avLst/>
          </a:prstGeom>
          <a:solidFill>
            <a:srgbClr val="AE6EA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 smtClean="0">
              <a:solidFill>
                <a:schemeClr val="tx1"/>
              </a:solidFill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6985282" y="6500114"/>
            <a:ext cx="5864400" cy="2554085"/>
          </a:xfrm>
          <a:prstGeom prst="roundRect">
            <a:avLst/>
          </a:prstGeom>
          <a:solidFill>
            <a:srgbClr val="00A3B7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à coins arrondis 2"/>
          <p:cNvSpPr/>
          <p:nvPr/>
        </p:nvSpPr>
        <p:spPr>
          <a:xfrm>
            <a:off x="8779800" y="2285959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Points faibles</a:t>
            </a:r>
          </a:p>
        </p:txBody>
      </p:sp>
      <p:sp>
        <p:nvSpPr>
          <p:cNvPr id="29" name="Rectangle à coins arrondis 28"/>
          <p:cNvSpPr/>
          <p:nvPr/>
        </p:nvSpPr>
        <p:spPr>
          <a:xfrm>
            <a:off x="2689756" y="2304078"/>
            <a:ext cx="2721565" cy="35428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Points forts</a:t>
            </a:r>
            <a:endParaRPr lang="fr-FR" sz="2400" b="1" dirty="0"/>
          </a:p>
        </p:txBody>
      </p:sp>
      <p:sp>
        <p:nvSpPr>
          <p:cNvPr id="30" name="Rectangle à coins arrondis 29"/>
          <p:cNvSpPr/>
          <p:nvPr/>
        </p:nvSpPr>
        <p:spPr>
          <a:xfrm>
            <a:off x="8779800" y="5621503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A évaluer</a:t>
            </a:r>
            <a:endParaRPr lang="fr-FR" sz="2400" b="1" dirty="0"/>
          </a:p>
        </p:txBody>
      </p:sp>
      <p:sp>
        <p:nvSpPr>
          <p:cNvPr id="31" name="Rectangle à coins arrondis 30"/>
          <p:cNvSpPr/>
          <p:nvPr/>
        </p:nvSpPr>
        <p:spPr>
          <a:xfrm>
            <a:off x="2676327" y="5700703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A promouvoir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495" y="2224420"/>
            <a:ext cx="511200" cy="43394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8461" y="2262600"/>
            <a:ext cx="509898" cy="46680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9495" y="5717919"/>
            <a:ext cx="511200" cy="401825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8137966" y="5614721"/>
            <a:ext cx="511200" cy="529585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788376" y="1488327"/>
            <a:ext cx="118598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b="1" kern="0" dirty="0" smtClean="0">
                <a:solidFill>
                  <a:srgbClr val="44546A"/>
                </a:solidFill>
              </a:rPr>
              <a:t>Axe </a:t>
            </a:r>
            <a:r>
              <a:rPr lang="fr-FR" sz="2400" b="1" kern="0" dirty="0">
                <a:solidFill>
                  <a:srgbClr val="44546A"/>
                </a:solidFill>
              </a:rPr>
              <a:t>2 : Substitut de domicile – Soutenir la diversification de l’offre, les bonnes pratiques et l’accès aux spécialités</a:t>
            </a:r>
          </a:p>
          <a:p>
            <a:pPr algn="just"/>
            <a:endParaRPr lang="fr-FR" sz="2400" b="1" kern="0" dirty="0">
              <a:solidFill>
                <a:srgbClr val="44546A"/>
              </a:solidFill>
            </a:endParaRPr>
          </a:p>
          <a:p>
            <a:pPr algn="just"/>
            <a:endParaRPr lang="fr-FR" sz="2400" b="1" kern="0" dirty="0">
              <a:solidFill>
                <a:srgbClr val="44546A"/>
              </a:solidFill>
            </a:endParaRPr>
          </a:p>
        </p:txBody>
      </p:sp>
      <p:sp>
        <p:nvSpPr>
          <p:cNvPr id="21" name="Rectangle à coins arrondis 20"/>
          <p:cNvSpPr/>
          <p:nvPr/>
        </p:nvSpPr>
        <p:spPr>
          <a:xfrm>
            <a:off x="891092" y="6496500"/>
            <a:ext cx="5864400" cy="266725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 smtClean="0">
              <a:solidFill>
                <a:schemeClr val="tx1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7063683" y="3093597"/>
            <a:ext cx="578599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endParaRPr lang="fr-FR" dirty="0"/>
          </a:p>
        </p:txBody>
      </p:sp>
      <p:sp>
        <p:nvSpPr>
          <p:cNvPr id="24" name="Rectangle 23"/>
          <p:cNvSpPr/>
          <p:nvPr/>
        </p:nvSpPr>
        <p:spPr>
          <a:xfrm>
            <a:off x="1010417" y="3075381"/>
            <a:ext cx="5361353" cy="14773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Le déploiement des </a:t>
            </a:r>
            <a:r>
              <a:rPr lang="fr-FR" b="1" dirty="0" smtClean="0"/>
              <a:t>dispositifs du Plan Alzheimer </a:t>
            </a:r>
            <a:r>
              <a:rPr lang="fr-FR" dirty="0" smtClean="0"/>
              <a:t>(PASA, UHR, UCC)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La </a:t>
            </a:r>
            <a:r>
              <a:rPr lang="fr-FR" b="1" dirty="0" smtClean="0"/>
              <a:t>dynamique de la qualité </a:t>
            </a:r>
            <a:r>
              <a:rPr lang="fr-FR" dirty="0" smtClean="0"/>
              <a:t>de la prise en charge en EHPAD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Les </a:t>
            </a:r>
            <a:r>
              <a:rPr lang="fr-FR" b="1" dirty="0" smtClean="0"/>
              <a:t>projets expérimentaux de télémédecine</a:t>
            </a:r>
            <a:endParaRPr lang="fr-FR" b="1" dirty="0"/>
          </a:p>
        </p:txBody>
      </p:sp>
      <p:sp>
        <p:nvSpPr>
          <p:cNvPr id="25" name="Rectangle 24"/>
          <p:cNvSpPr/>
          <p:nvPr/>
        </p:nvSpPr>
        <p:spPr>
          <a:xfrm>
            <a:off x="7063683" y="3023857"/>
            <a:ext cx="5361353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Le </a:t>
            </a:r>
            <a:r>
              <a:rPr lang="fr-FR" b="1" dirty="0" smtClean="0"/>
              <a:t>maintien d’un recours à l’hospitalisation </a:t>
            </a:r>
            <a:r>
              <a:rPr lang="fr-FR" dirty="0" smtClean="0"/>
              <a:t>pour près d’un tiers des résidents en EHPAD</a:t>
            </a:r>
            <a:endParaRPr lang="fr-FR" dirty="0"/>
          </a:p>
        </p:txBody>
      </p:sp>
      <p:sp>
        <p:nvSpPr>
          <p:cNvPr id="26" name="Rectangle 25"/>
          <p:cNvSpPr/>
          <p:nvPr/>
        </p:nvSpPr>
        <p:spPr>
          <a:xfrm>
            <a:off x="891092" y="6301434"/>
            <a:ext cx="5658758" cy="286232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Le </a:t>
            </a:r>
            <a:r>
              <a:rPr lang="fr-FR" b="1" dirty="0" smtClean="0"/>
              <a:t>rééquilibrage de l’offre </a:t>
            </a:r>
            <a:r>
              <a:rPr lang="fr-FR" dirty="0" smtClean="0"/>
              <a:t>entre les territoires et le développement des alternatives à l’hébergement permanent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La poursuite du déploiement des </a:t>
            </a:r>
            <a:r>
              <a:rPr lang="fr-FR" b="1" dirty="0" smtClean="0"/>
              <a:t>actions du PMND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Le déploiement de </a:t>
            </a:r>
            <a:r>
              <a:rPr lang="fr-FR" b="1" dirty="0" smtClean="0"/>
              <a:t>l’HAD en EHPAD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Le recours à la </a:t>
            </a:r>
            <a:r>
              <a:rPr lang="fr-FR" b="1" dirty="0" smtClean="0"/>
              <a:t>télémédecine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b="1" dirty="0" smtClean="0"/>
              <a:t>L’accompagnement de la fin de vie en EHPAD</a:t>
            </a:r>
            <a:r>
              <a:rPr lang="fr-FR" dirty="0" smtClean="0"/>
              <a:t>, notamment par le déploiement de la HAD, par le recours des avis spécialisés (télémédecine, astreintes IDE)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7122217" y="6496501"/>
            <a:ext cx="55297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/>
              <a:t>L’action des EMG, des EMGP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Les </a:t>
            </a:r>
            <a:r>
              <a:rPr lang="fr-FR" b="1" dirty="0" smtClean="0"/>
              <a:t>PASA </a:t>
            </a:r>
            <a:r>
              <a:rPr lang="fr-FR" dirty="0" smtClean="0"/>
              <a:t>et les </a:t>
            </a:r>
            <a:r>
              <a:rPr lang="fr-FR" b="1" dirty="0" smtClean="0"/>
              <a:t>UHR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Le fonctionnement des </a:t>
            </a:r>
            <a:r>
              <a:rPr lang="fr-FR" b="1" dirty="0" smtClean="0"/>
              <a:t>établissements expérimentaux </a:t>
            </a:r>
            <a:r>
              <a:rPr lang="fr-FR" dirty="0" smtClean="0"/>
              <a:t>accueillant des PHV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L’expérimentation des </a:t>
            </a:r>
            <a:r>
              <a:rPr lang="fr-FR" b="1" dirty="0" smtClean="0"/>
              <a:t>astreintes IDE de nuit en EHPAD</a:t>
            </a:r>
            <a:endParaRPr lang="fr-FR" b="1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095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fr-FR" sz="3600" dirty="0"/>
              <a:t>3</a:t>
            </a:r>
            <a:r>
              <a:rPr lang="fr-FR" sz="3600" dirty="0" smtClean="0"/>
              <a:t>. Consolidation du diagnostic  </a:t>
            </a:r>
            <a:endParaRPr lang="fr-FR" sz="3600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022350" y="6844399"/>
            <a:ext cx="11391900" cy="220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30190" indent="-330190" algn="l" defTabSz="1320759" rtl="0" eaLnBrk="1" latinLnBrk="0" hangingPunct="1">
              <a:lnSpc>
                <a:spcPct val="90000"/>
              </a:lnSpc>
              <a:spcBef>
                <a:spcPts val="1444"/>
              </a:spcBef>
              <a:buFont typeface="Arial" panose="020B0604020202020204" pitchFamily="34" charset="0"/>
              <a:buChar char="•"/>
              <a:defRPr sz="4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0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34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5094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8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1132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7170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3208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9246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5284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13227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fr-FR" sz="2400" dirty="0"/>
          </a:p>
        </p:txBody>
      </p:sp>
      <p:sp>
        <p:nvSpPr>
          <p:cNvPr id="10" name="Rectangle à coins arrondis 9"/>
          <p:cNvSpPr/>
          <p:nvPr/>
        </p:nvSpPr>
        <p:spPr>
          <a:xfrm>
            <a:off x="758894" y="2831894"/>
            <a:ext cx="5864400" cy="2844290"/>
          </a:xfrm>
          <a:prstGeom prst="roundRect">
            <a:avLst/>
          </a:prstGeom>
          <a:solidFill>
            <a:srgbClr val="0F7CD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fr-FR" b="1" dirty="0" smtClean="0">
              <a:solidFill>
                <a:schemeClr val="tx1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6985282" y="2831893"/>
            <a:ext cx="5864400" cy="2852493"/>
          </a:xfrm>
          <a:prstGeom prst="roundRect">
            <a:avLst/>
          </a:prstGeom>
          <a:solidFill>
            <a:srgbClr val="E95C4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825741" y="6545109"/>
            <a:ext cx="5864400" cy="2667600"/>
          </a:xfrm>
          <a:prstGeom prst="roundRect">
            <a:avLst/>
          </a:prstGeom>
          <a:solidFill>
            <a:srgbClr val="AE6EA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fr-FR" dirty="0" smtClean="0">
              <a:solidFill>
                <a:schemeClr val="tx1"/>
              </a:solidFill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6985282" y="6500115"/>
            <a:ext cx="5864400" cy="2667600"/>
          </a:xfrm>
          <a:prstGeom prst="roundRect">
            <a:avLst/>
          </a:prstGeom>
          <a:solidFill>
            <a:srgbClr val="00A3B7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à coins arrondis 2"/>
          <p:cNvSpPr/>
          <p:nvPr/>
        </p:nvSpPr>
        <p:spPr>
          <a:xfrm>
            <a:off x="8779800" y="2285959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Points faibles</a:t>
            </a:r>
          </a:p>
        </p:txBody>
      </p:sp>
      <p:sp>
        <p:nvSpPr>
          <p:cNvPr id="29" name="Rectangle à coins arrondis 28"/>
          <p:cNvSpPr/>
          <p:nvPr/>
        </p:nvSpPr>
        <p:spPr>
          <a:xfrm>
            <a:off x="2689756" y="2304078"/>
            <a:ext cx="2721565" cy="35428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Points forts</a:t>
            </a:r>
            <a:endParaRPr lang="fr-FR" sz="2400" b="1" dirty="0"/>
          </a:p>
        </p:txBody>
      </p:sp>
      <p:sp>
        <p:nvSpPr>
          <p:cNvPr id="30" name="Rectangle à coins arrondis 29"/>
          <p:cNvSpPr/>
          <p:nvPr/>
        </p:nvSpPr>
        <p:spPr>
          <a:xfrm>
            <a:off x="8779800" y="5879979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A évaluer</a:t>
            </a:r>
            <a:endParaRPr lang="fr-FR" sz="2400" b="1" dirty="0"/>
          </a:p>
        </p:txBody>
      </p:sp>
      <p:sp>
        <p:nvSpPr>
          <p:cNvPr id="31" name="Rectangle à coins arrondis 30"/>
          <p:cNvSpPr/>
          <p:nvPr/>
        </p:nvSpPr>
        <p:spPr>
          <a:xfrm>
            <a:off x="2690729" y="5883719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A promouvoir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495" y="2224420"/>
            <a:ext cx="511200" cy="43394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8461" y="2262600"/>
            <a:ext cx="509898" cy="46680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9495" y="5879979"/>
            <a:ext cx="511200" cy="401825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8157653" y="5788711"/>
            <a:ext cx="511200" cy="529585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828987" y="1458032"/>
            <a:ext cx="118598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b="1" kern="0" dirty="0" smtClean="0">
                <a:solidFill>
                  <a:schemeClr val="bg1">
                    <a:lumMod val="50000"/>
                  </a:schemeClr>
                </a:solidFill>
              </a:rPr>
              <a:t>Axe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</a:rPr>
              <a:t>3 : Structures de soin : Consolider les composantes de la filière gériatrique</a:t>
            </a:r>
          </a:p>
          <a:p>
            <a:pPr algn="just"/>
            <a:endParaRPr lang="fr-FR" sz="2400" b="1" kern="0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endParaRPr lang="fr-FR" sz="2400" b="1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Rectangle à coins arrondis 25"/>
          <p:cNvSpPr/>
          <p:nvPr/>
        </p:nvSpPr>
        <p:spPr>
          <a:xfrm>
            <a:off x="891092" y="6590394"/>
            <a:ext cx="5864400" cy="26676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7024482" y="2770193"/>
            <a:ext cx="5785999" cy="34163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L</a:t>
            </a:r>
            <a:r>
              <a:rPr lang="fr-FR" dirty="0" smtClean="0"/>
              <a:t>a </a:t>
            </a:r>
            <a:r>
              <a:rPr lang="fr-FR" b="1" dirty="0" smtClean="0"/>
              <a:t>faible attractivité </a:t>
            </a:r>
            <a:r>
              <a:rPr lang="fr-FR" dirty="0" smtClean="0"/>
              <a:t>pour les professionnels de la filière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La </a:t>
            </a:r>
            <a:r>
              <a:rPr lang="fr-FR" b="1" dirty="0" smtClean="0"/>
              <a:t>coordination des acteurs </a:t>
            </a:r>
            <a:r>
              <a:rPr lang="fr-FR" dirty="0" smtClean="0"/>
              <a:t>et des différents dispositifs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b="1" dirty="0" smtClean="0"/>
              <a:t>L’inadéquation </a:t>
            </a:r>
            <a:r>
              <a:rPr lang="fr-FR" dirty="0" smtClean="0"/>
              <a:t>de certaines structures à leurs </a:t>
            </a:r>
            <a:r>
              <a:rPr lang="fr-FR" b="1" dirty="0" smtClean="0"/>
              <a:t>missions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Le </a:t>
            </a:r>
            <a:r>
              <a:rPr lang="fr-FR" b="1" dirty="0" smtClean="0"/>
              <a:t>diagnostic</a:t>
            </a:r>
            <a:r>
              <a:rPr lang="fr-FR" dirty="0" smtClean="0"/>
              <a:t> trop </a:t>
            </a:r>
            <a:r>
              <a:rPr lang="fr-FR" b="1" dirty="0" smtClean="0"/>
              <a:t>tardif </a:t>
            </a:r>
            <a:r>
              <a:rPr lang="fr-FR" dirty="0" smtClean="0"/>
              <a:t>de la </a:t>
            </a:r>
            <a:r>
              <a:rPr lang="fr-FR" b="1" dirty="0" smtClean="0"/>
              <a:t>démence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La </a:t>
            </a:r>
            <a:r>
              <a:rPr lang="fr-FR" b="1" dirty="0" smtClean="0"/>
              <a:t>difficulté de recruter des gériatres </a:t>
            </a:r>
            <a:r>
              <a:rPr lang="fr-FR" dirty="0" smtClean="0"/>
              <a:t>sur certains territoires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USLD : </a:t>
            </a:r>
            <a:r>
              <a:rPr lang="fr-FR" b="1" dirty="0" smtClean="0"/>
              <a:t>continuité des soins non organisée </a:t>
            </a:r>
            <a:r>
              <a:rPr lang="fr-FR" dirty="0" smtClean="0"/>
              <a:t>dans certains établissements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SSR PAP : </a:t>
            </a:r>
            <a:r>
              <a:rPr lang="fr-FR" b="1" dirty="0" smtClean="0"/>
              <a:t>frontière parfois floue </a:t>
            </a:r>
            <a:r>
              <a:rPr lang="fr-FR" dirty="0" smtClean="0"/>
              <a:t>avec les prises en charge relevant de </a:t>
            </a:r>
            <a:r>
              <a:rPr lang="fr-FR" b="1" dirty="0" smtClean="0"/>
              <a:t>SSR polyvalents</a:t>
            </a:r>
            <a:endParaRPr lang="fr-FR" b="1" dirty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976526" y="2966951"/>
            <a:ext cx="52959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Les </a:t>
            </a:r>
            <a:r>
              <a:rPr lang="fr-FR" b="1" dirty="0" smtClean="0"/>
              <a:t>composantes de la filière gériatrique </a:t>
            </a:r>
            <a:r>
              <a:rPr lang="fr-FR" dirty="0" smtClean="0"/>
              <a:t>en place dans tous les territoires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Des </a:t>
            </a:r>
            <a:r>
              <a:rPr lang="fr-FR" b="1" dirty="0" smtClean="0"/>
              <a:t>gériatres</a:t>
            </a:r>
            <a:r>
              <a:rPr lang="fr-FR" dirty="0" smtClean="0"/>
              <a:t> en poste relativement </a:t>
            </a:r>
            <a:r>
              <a:rPr lang="fr-FR" b="1" dirty="0" smtClean="0"/>
              <a:t>jeunes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SSR : développement de </a:t>
            </a:r>
            <a:r>
              <a:rPr lang="fr-FR" b="1" dirty="0" smtClean="0"/>
              <a:t>l’HTTP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SSR : </a:t>
            </a:r>
            <a:r>
              <a:rPr lang="fr-FR" b="1" dirty="0" smtClean="0"/>
              <a:t>Via Trajectoire </a:t>
            </a:r>
            <a:r>
              <a:rPr lang="fr-FR" dirty="0" smtClean="0"/>
              <a:t>opérationnel sur toute la région (volet sanitaire) et en cours de déploiement (volet médico-social)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899185" y="6662289"/>
            <a:ext cx="572410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Une </a:t>
            </a:r>
            <a:r>
              <a:rPr lang="fr-FR" b="1" dirty="0" smtClean="0"/>
              <a:t>diffusion de la culture gériatrique </a:t>
            </a:r>
            <a:r>
              <a:rPr lang="fr-FR" dirty="0" smtClean="0"/>
              <a:t>dans les projets médicaux d’établissements. Les </a:t>
            </a:r>
            <a:r>
              <a:rPr lang="fr-FR" b="1" dirty="0" smtClean="0"/>
              <a:t>PMP des GHT en </a:t>
            </a:r>
            <a:r>
              <a:rPr lang="fr-FR" dirty="0" smtClean="0"/>
              <a:t>cours de formalisation peuvent en constituer le vecteur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La prise en charge en </a:t>
            </a:r>
            <a:r>
              <a:rPr lang="fr-FR" b="1" dirty="0" smtClean="0"/>
              <a:t>ambulatoire des personnes âgées </a:t>
            </a:r>
            <a:r>
              <a:rPr lang="fr-FR" dirty="0" smtClean="0"/>
              <a:t>: HDJ médecine, CM, EMG, consultations gériatriques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L’évolution de la </a:t>
            </a:r>
            <a:r>
              <a:rPr lang="fr-FR" b="1" dirty="0" smtClean="0"/>
              <a:t>formation des professionnels </a:t>
            </a:r>
            <a:r>
              <a:rPr lang="fr-FR" dirty="0" smtClean="0"/>
              <a:t>: infirmières de pratique avancée, aide-soignant et compétence en fin de vie ou soins palliatifs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7162799" y="6671548"/>
            <a:ext cx="50774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Le besoin global en </a:t>
            </a:r>
            <a:r>
              <a:rPr lang="fr-FR" b="1" dirty="0" smtClean="0"/>
              <a:t>soin des USLD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Les</a:t>
            </a:r>
            <a:r>
              <a:rPr lang="fr-FR" b="1" dirty="0" smtClean="0"/>
              <a:t> EMG </a:t>
            </a:r>
            <a:r>
              <a:rPr lang="fr-FR" dirty="0" smtClean="0"/>
              <a:t>via les </a:t>
            </a:r>
            <a:r>
              <a:rPr lang="fr-FR" b="1" dirty="0" smtClean="0"/>
              <a:t>outils nationaux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SSR PAP  : pertinence des hospitalisations</a:t>
            </a:r>
            <a:endParaRPr lang="fr-FR" dirty="0"/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15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fr-FR" sz="3600" dirty="0"/>
              <a:t>3</a:t>
            </a:r>
            <a:r>
              <a:rPr lang="fr-FR" sz="3600" dirty="0" smtClean="0"/>
              <a:t>. Consolidation du diagnostic  </a:t>
            </a:r>
            <a:endParaRPr lang="fr-FR" sz="3600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022350" y="6844399"/>
            <a:ext cx="11391900" cy="220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30190" indent="-330190" algn="l" defTabSz="1320759" rtl="0" eaLnBrk="1" latinLnBrk="0" hangingPunct="1">
              <a:lnSpc>
                <a:spcPct val="90000"/>
              </a:lnSpc>
              <a:spcBef>
                <a:spcPts val="1444"/>
              </a:spcBef>
              <a:buFont typeface="Arial" panose="020B0604020202020204" pitchFamily="34" charset="0"/>
              <a:buChar char="•"/>
              <a:defRPr sz="4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0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34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5094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8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1132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7170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3208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9246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5284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13227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fr-FR" sz="2400" dirty="0"/>
          </a:p>
        </p:txBody>
      </p:sp>
      <p:sp>
        <p:nvSpPr>
          <p:cNvPr id="10" name="Rectangle à coins arrondis 9"/>
          <p:cNvSpPr/>
          <p:nvPr/>
        </p:nvSpPr>
        <p:spPr>
          <a:xfrm>
            <a:off x="758894" y="2831894"/>
            <a:ext cx="5864400" cy="2358292"/>
          </a:xfrm>
          <a:prstGeom prst="roundRect">
            <a:avLst/>
          </a:prstGeom>
          <a:solidFill>
            <a:srgbClr val="0F7CD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fr-FR" b="1" dirty="0" smtClean="0">
              <a:solidFill>
                <a:schemeClr val="tx1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6985282" y="2905264"/>
            <a:ext cx="5864400" cy="2284922"/>
          </a:xfrm>
          <a:prstGeom prst="roundRect">
            <a:avLst/>
          </a:prstGeom>
          <a:solidFill>
            <a:srgbClr val="E95C4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758894" y="6503926"/>
            <a:ext cx="7164124" cy="3158233"/>
          </a:xfrm>
          <a:prstGeom prst="roundRect">
            <a:avLst/>
          </a:prstGeom>
          <a:solidFill>
            <a:srgbClr val="AE6EA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 smtClean="0">
              <a:solidFill>
                <a:schemeClr val="tx1"/>
              </a:solidFill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8305800" y="6500115"/>
            <a:ext cx="4543882" cy="3162044"/>
          </a:xfrm>
          <a:prstGeom prst="roundRect">
            <a:avLst/>
          </a:prstGeom>
          <a:solidFill>
            <a:srgbClr val="00A3B7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à coins arrondis 2"/>
          <p:cNvSpPr/>
          <p:nvPr/>
        </p:nvSpPr>
        <p:spPr>
          <a:xfrm>
            <a:off x="8779800" y="2285959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Points faibles</a:t>
            </a:r>
          </a:p>
        </p:txBody>
      </p:sp>
      <p:sp>
        <p:nvSpPr>
          <p:cNvPr id="29" name="Rectangle à coins arrondis 28"/>
          <p:cNvSpPr/>
          <p:nvPr/>
        </p:nvSpPr>
        <p:spPr>
          <a:xfrm>
            <a:off x="2689756" y="2304078"/>
            <a:ext cx="2721565" cy="35428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Points forts</a:t>
            </a:r>
            <a:endParaRPr lang="fr-FR" sz="2400" b="1" dirty="0"/>
          </a:p>
        </p:txBody>
      </p:sp>
      <p:sp>
        <p:nvSpPr>
          <p:cNvPr id="30" name="Rectangle à coins arrondis 29"/>
          <p:cNvSpPr/>
          <p:nvPr/>
        </p:nvSpPr>
        <p:spPr>
          <a:xfrm>
            <a:off x="8779800" y="5879979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A évaluer</a:t>
            </a:r>
            <a:endParaRPr lang="fr-FR" sz="2400" b="1" dirty="0"/>
          </a:p>
        </p:txBody>
      </p:sp>
      <p:sp>
        <p:nvSpPr>
          <p:cNvPr id="31" name="Rectangle à coins arrondis 30"/>
          <p:cNvSpPr/>
          <p:nvPr/>
        </p:nvSpPr>
        <p:spPr>
          <a:xfrm>
            <a:off x="2690729" y="5883719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A promouvoir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495" y="2224420"/>
            <a:ext cx="511200" cy="43394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8461" y="2262600"/>
            <a:ext cx="509898" cy="46680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9495" y="5879979"/>
            <a:ext cx="511200" cy="401825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8157653" y="5788711"/>
            <a:ext cx="511200" cy="529585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758894" y="1463527"/>
            <a:ext cx="118598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b="1" kern="0" dirty="0" smtClean="0">
                <a:solidFill>
                  <a:srgbClr val="90C946"/>
                </a:solidFill>
              </a:rPr>
              <a:t>Axe </a:t>
            </a:r>
            <a:r>
              <a:rPr lang="fr-FR" sz="2400" b="1" kern="0" dirty="0">
                <a:solidFill>
                  <a:srgbClr val="90C946"/>
                </a:solidFill>
              </a:rPr>
              <a:t>4 : </a:t>
            </a:r>
            <a:r>
              <a:rPr lang="fr-FR" sz="2400" b="1" kern="0" dirty="0" smtClean="0">
                <a:solidFill>
                  <a:srgbClr val="90C946"/>
                </a:solidFill>
              </a:rPr>
              <a:t>Actions </a:t>
            </a:r>
            <a:r>
              <a:rPr lang="fr-FR" sz="2400" b="1" kern="0" dirty="0">
                <a:solidFill>
                  <a:srgbClr val="90C946"/>
                </a:solidFill>
              </a:rPr>
              <a:t>transversales : développer les dispositifs de coordination des professionnels et d’appui à la gestion de cas complexes</a:t>
            </a:r>
          </a:p>
          <a:p>
            <a:pPr algn="just"/>
            <a:endParaRPr lang="fr-FR" sz="2400" b="1" kern="0" dirty="0">
              <a:solidFill>
                <a:srgbClr val="90C946"/>
              </a:solidFill>
            </a:endParaRPr>
          </a:p>
          <a:p>
            <a:pPr algn="just"/>
            <a:endParaRPr lang="fr-FR" sz="2400" b="1" kern="0" dirty="0">
              <a:solidFill>
                <a:srgbClr val="90C946"/>
              </a:solidFill>
            </a:endParaRPr>
          </a:p>
        </p:txBody>
      </p:sp>
      <p:sp>
        <p:nvSpPr>
          <p:cNvPr id="21" name="Rectangle à coins arrondis 20"/>
          <p:cNvSpPr/>
          <p:nvPr/>
        </p:nvSpPr>
        <p:spPr>
          <a:xfrm>
            <a:off x="828987" y="6309104"/>
            <a:ext cx="7164124" cy="274509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fr-FR" dirty="0" smtClean="0">
              <a:solidFill>
                <a:schemeClr val="tx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>
              <a:solidFill>
                <a:schemeClr val="tx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 smtClean="0">
              <a:solidFill>
                <a:schemeClr val="tx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chemeClr val="tx1"/>
                </a:solidFill>
              </a:rPr>
              <a:t>L’intérêt d’instituer </a:t>
            </a:r>
            <a:r>
              <a:rPr lang="fr-FR" b="1" dirty="0" smtClean="0">
                <a:solidFill>
                  <a:schemeClr val="tx1"/>
                </a:solidFill>
              </a:rPr>
              <a:t>par département </a:t>
            </a:r>
            <a:r>
              <a:rPr lang="fr-FR" dirty="0" smtClean="0">
                <a:solidFill>
                  <a:schemeClr val="tx1"/>
                </a:solidFill>
              </a:rPr>
              <a:t>une </a:t>
            </a:r>
            <a:r>
              <a:rPr lang="fr-FR" b="1" dirty="0" smtClean="0">
                <a:solidFill>
                  <a:schemeClr val="tx1"/>
                </a:solidFill>
              </a:rPr>
              <a:t>gouvernance</a:t>
            </a:r>
            <a:r>
              <a:rPr lang="fr-FR" dirty="0" smtClean="0">
                <a:solidFill>
                  <a:schemeClr val="tx1"/>
                </a:solidFill>
              </a:rPr>
              <a:t> dans sa globalité permettant une harmonisation des pratiques et une fluidité supplémentaire dans le parcours de la personne âgée, tant sur le plan stratégique qu’opérationnel. </a:t>
            </a:r>
            <a:r>
              <a:rPr lang="fr-FR" b="1" dirty="0" smtClean="0">
                <a:solidFill>
                  <a:schemeClr val="tx1"/>
                </a:solidFill>
              </a:rPr>
              <a:t>Intégrer ou articuler gouvernance MAIA/PAERPA/PTA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chemeClr val="tx1"/>
                </a:solidFill>
              </a:rPr>
              <a:t>L’intérêt pour les </a:t>
            </a:r>
            <a:r>
              <a:rPr lang="fr-FR" b="1" dirty="0" smtClean="0">
                <a:solidFill>
                  <a:schemeClr val="tx1"/>
                </a:solidFill>
              </a:rPr>
              <a:t>GHT</a:t>
            </a:r>
            <a:r>
              <a:rPr lang="fr-FR" dirty="0" smtClean="0">
                <a:solidFill>
                  <a:schemeClr val="tx1"/>
                </a:solidFill>
              </a:rPr>
              <a:t> d’aborder </a:t>
            </a:r>
            <a:r>
              <a:rPr lang="fr-FR" b="1" dirty="0" smtClean="0">
                <a:solidFill>
                  <a:schemeClr val="tx1"/>
                </a:solidFill>
              </a:rPr>
              <a:t>l’amélioration du repérage </a:t>
            </a:r>
            <a:r>
              <a:rPr lang="fr-FR" dirty="0" smtClean="0">
                <a:solidFill>
                  <a:schemeClr val="tx1"/>
                </a:solidFill>
              </a:rPr>
              <a:t>de la fragilité et de structurer </a:t>
            </a:r>
            <a:r>
              <a:rPr lang="fr-FR" b="1" dirty="0" smtClean="0">
                <a:solidFill>
                  <a:schemeClr val="tx1"/>
                </a:solidFill>
              </a:rPr>
              <a:t>l’organisation de la sortie </a:t>
            </a:r>
            <a:r>
              <a:rPr lang="fr-FR" dirty="0" smtClean="0">
                <a:solidFill>
                  <a:schemeClr val="tx1"/>
                </a:solidFill>
              </a:rPr>
              <a:t>des situations complexes, dans le cadre des travaux relatifs à la filière de soins vieillissement, en s’appuyant sur la méthode d’intégration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chemeClr val="tx1"/>
                </a:solidFill>
              </a:rPr>
              <a:t>Le </a:t>
            </a:r>
            <a:r>
              <a:rPr lang="fr-FR" b="1" dirty="0" smtClean="0">
                <a:solidFill>
                  <a:schemeClr val="tx1"/>
                </a:solidFill>
              </a:rPr>
              <a:t>déploiement des PTA </a:t>
            </a:r>
            <a:r>
              <a:rPr lang="fr-FR" dirty="0" smtClean="0">
                <a:solidFill>
                  <a:schemeClr val="tx1"/>
                </a:solidFill>
              </a:rPr>
              <a:t>dans l’ensemble des territoires de l’Occitanie, </a:t>
            </a:r>
            <a:r>
              <a:rPr lang="fr-FR" b="1" dirty="0" smtClean="0">
                <a:solidFill>
                  <a:schemeClr val="tx1"/>
                </a:solidFill>
              </a:rPr>
              <a:t>en lien avec les MAIA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8375893" y="6709560"/>
            <a:ext cx="44211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Rôle des </a:t>
            </a:r>
            <a:r>
              <a:rPr lang="fr-FR" b="1" dirty="0" smtClean="0"/>
              <a:t>équipes territoriales vieillissement et prévention </a:t>
            </a:r>
            <a:r>
              <a:rPr lang="fr-FR" dirty="0" smtClean="0"/>
              <a:t>de la </a:t>
            </a:r>
            <a:r>
              <a:rPr lang="fr-FR" b="1" dirty="0" smtClean="0"/>
              <a:t>dépendance (ETVPD) </a:t>
            </a:r>
            <a:r>
              <a:rPr lang="fr-FR" dirty="0" smtClean="0"/>
              <a:t>en ex-MP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7076384" y="2979231"/>
            <a:ext cx="57859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Pas assez de synergie entre les </a:t>
            </a:r>
            <a:r>
              <a:rPr lang="fr-FR" b="1" dirty="0" smtClean="0"/>
              <a:t>ERPVD/ETVP</a:t>
            </a:r>
            <a:r>
              <a:rPr lang="fr-FR" dirty="0" smtClean="0"/>
              <a:t> et la </a:t>
            </a:r>
            <a:r>
              <a:rPr lang="fr-FR" b="1" dirty="0" smtClean="0"/>
              <a:t>gouvernance MAIA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L’articulation </a:t>
            </a:r>
            <a:r>
              <a:rPr lang="fr-FR" b="1" dirty="0" smtClean="0"/>
              <a:t>MAIA/PAERPA/PTA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La difficulté à mettre en place une </a:t>
            </a:r>
            <a:r>
              <a:rPr lang="fr-FR" b="1" dirty="0" smtClean="0"/>
              <a:t>gouvernance équilibrée, </a:t>
            </a:r>
            <a:r>
              <a:rPr lang="fr-FR" dirty="0" smtClean="0"/>
              <a:t>notamment dans les territoires où les acteurs sont nombreux, voire en</a:t>
            </a:r>
            <a:r>
              <a:rPr lang="fr-FR" b="1" dirty="0" smtClean="0"/>
              <a:t> compétition</a:t>
            </a:r>
            <a:endParaRPr lang="fr-FR" b="1" dirty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24" name="Rectangle 23"/>
          <p:cNvSpPr/>
          <p:nvPr/>
        </p:nvSpPr>
        <p:spPr>
          <a:xfrm>
            <a:off x="1114670" y="3038735"/>
            <a:ext cx="53613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Des </a:t>
            </a:r>
            <a:r>
              <a:rPr lang="fr-FR" b="1" dirty="0" smtClean="0"/>
              <a:t>systèmes d’information structurant </a:t>
            </a:r>
            <a:r>
              <a:rPr lang="fr-FR" dirty="0" smtClean="0"/>
              <a:t>levier de la méthode d’intégration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Des</a:t>
            </a:r>
            <a:r>
              <a:rPr lang="fr-FR" b="1" dirty="0" smtClean="0"/>
              <a:t> ETVPD </a:t>
            </a:r>
            <a:r>
              <a:rPr lang="fr-FR" dirty="0" smtClean="0"/>
              <a:t>pour la </a:t>
            </a:r>
            <a:r>
              <a:rPr lang="fr-FR" b="1" dirty="0" smtClean="0"/>
              <a:t>formalisation d’un réseau </a:t>
            </a:r>
            <a:r>
              <a:rPr lang="fr-FR" dirty="0" smtClean="0"/>
              <a:t>autour de la personne âgée</a:t>
            </a:r>
          </a:p>
        </p:txBody>
      </p:sp>
    </p:spTree>
    <p:extLst>
      <p:ext uri="{BB962C8B-B14F-4D97-AF65-F5344CB8AC3E}">
        <p14:creationId xmlns:p14="http://schemas.microsoft.com/office/powerpoint/2010/main" val="2925929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B75DA55160FB40B9057473F2B9F69F" ma:contentTypeVersion="6" ma:contentTypeDescription="Crée un document." ma:contentTypeScope="" ma:versionID="49d91ac0c476823648b8fb3f05380d4a">
  <xsd:schema xmlns:xsd="http://www.w3.org/2001/XMLSchema" xmlns:p="http://schemas.microsoft.com/office/2006/metadata/properties" xmlns:ns2="f95cf4cf-764b-4ee2-935e-c99541ce7fce" targetNamespace="http://schemas.microsoft.com/office/2006/metadata/properties" ma:root="true" ma:fieldsID="c2d4a90f44cc87ada9cc91487d1d4742" ns2:_="">
    <xsd:import namespace="f95cf4cf-764b-4ee2-935e-c99541ce7fce"/>
    <xsd:element name="properties">
      <xsd:complexType>
        <xsd:sequence>
          <xsd:element name="documentManagement">
            <xsd:complexType>
              <xsd:all>
                <xsd:element ref="ns2:Fonctions_x0020_Projet_x0020_ARS" minOccurs="0"/>
                <xsd:element ref="ns2:Th_x00e8_me_x0020_ARS" minOccurs="0"/>
                <xsd:element ref="ns2:Typologie_x0020_de_x0020_document" minOccurs="0"/>
                <xsd:element ref="ns2:Statut_x0020_du_x0020_document" minOccurs="0"/>
                <xsd:element ref="ns2:Date_x0020_de_x0020_validation_x0020_attendue" minOccurs="0"/>
                <xsd:element ref="ns2:Chantier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f95cf4cf-764b-4ee2-935e-c99541ce7fce" elementFormDefault="qualified">
    <xsd:import namespace="http://schemas.microsoft.com/office/2006/documentManagement/types"/>
    <xsd:element name="Fonctions_x0020_Projet_x0020_ARS" ma:index="8" nillable="true" ma:displayName="Fonctions Projet ARS" ma:description="regroupement des Thèmes projet ARS en Fonction" ma:format="Dropdown" ma:internalName="Fonctions_x0020_Projet_x0020_ARS">
      <xsd:simpleType>
        <xsd:restriction base="dms:Choice">
          <xsd:enumeration value="Fonctions transverses"/>
          <xsd:enumeration value="Fonctions Métiers"/>
          <xsd:enumeration value="Fonctions Supports"/>
        </xsd:restriction>
      </xsd:simpleType>
    </xsd:element>
    <xsd:element name="Th_x00e8_me_x0020_ARS" ma:index="9" nillable="true" ma:displayName="Thème ARS" ma:description="Groupes thématiques du projet ARS" ma:format="Dropdown" ma:internalName="Th_x00e8_me_x0020_ARS">
      <xsd:simpleType>
        <xsd:restriction base="dms:Choice">
          <xsd:enumeration value="COMOP COMEX"/>
          <xsd:enumeration value="Communication"/>
          <xsd:enumeration value="Correspondants régionaux"/>
          <xsd:enumeration value="Démocratie sanitaire"/>
          <xsd:enumeration value="Fonction budgétaire et comptable"/>
          <xsd:enumeration value="Fonction  RH - Accompagnement RH"/>
          <xsd:enumeration value="Fonction  RH - Mise en place de la fonction"/>
          <xsd:enumeration value="Fonction S.I"/>
          <xsd:enumeration value="Immobilier et Logistique"/>
          <xsd:enumeration value="Pilotage de la mise en oeuvre des ARS"/>
          <xsd:enumeration value="Pilotage national"/>
          <xsd:enumeration value="Prévention/VSS"/>
          <xsd:enumeration value="Régulation"/>
          <xsd:enumeration value="Santé Publique"/>
          <xsd:enumeration value="Stratégie / Projets Régionaux de Santé"/>
        </xsd:restriction>
      </xsd:simpleType>
    </xsd:element>
    <xsd:element name="Typologie_x0020_de_x0020_document" ma:index="10" nillable="true" ma:displayName="Typologie de document" ma:format="Dropdown" ma:internalName="Typologie_x0020_de_x0020_document">
      <xsd:simpleType>
        <xsd:restriction base="dms:Choice">
          <xsd:enumeration value="Autre"/>
          <xsd:enumeration value="Cahier des charges"/>
          <xsd:enumeration value="Circulaire / décret / instruction"/>
          <xsd:enumeration value="Compte rendu de réunion / PV"/>
          <xsd:enumeration value="Modèle de document"/>
          <xsd:enumeration value="Note"/>
          <xsd:enumeration value="Support de réunion"/>
        </xsd:restriction>
      </xsd:simpleType>
    </xsd:element>
    <xsd:element name="Statut_x0020_du_x0020_document" ma:index="11" nillable="true" ma:displayName="Statut du document" ma:format="Dropdown" ma:internalName="Statut_x0020_du_x0020_document">
      <xsd:simpleType>
        <xsd:restriction base="dms:Choice">
          <xsd:enumeration value="A valider"/>
          <xsd:enumeration value="Validé"/>
          <xsd:enumeration value="Livrable"/>
        </xsd:restriction>
      </xsd:simpleType>
    </xsd:element>
    <xsd:element name="Date_x0020_de_x0020_validation_x0020_attendue" ma:index="12" nillable="true" ma:displayName="Date de validation attendue" ma:format="DateOnly" ma:internalName="Date_x0020_de_x0020_validation_x0020_attendue">
      <xsd:simpleType>
        <xsd:restriction base="dms:DateTime"/>
      </xsd:simpleType>
    </xsd:element>
    <xsd:element name="Chantiers" ma:index="13" nillable="true" ma:displayName="Chantiers" ma:description="ATTENTION, &#10;À CHAQUE FOIS QUE VOUS CRÉEREZ UN CHANTIER/SOUS-SITE, IL FAUDRA ÉGALEMENT RAJOUTER LE NOM DU CHANTIER/SOUS-SITE DANS CETTE COLONNE" ma:format="Dropdown" ma:internalName="Chantiers">
      <xsd:simpleType>
        <xsd:restriction base="dms:Choice">
          <xsd:enumeration value="chantier 1 (voir description)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>
    <Statut_x0020_du_x0020_document xmlns="f95cf4cf-764b-4ee2-935e-c99541ce7fce" xsi:nil="true"/>
    <Date_x0020_de_x0020_validation_x0020_attendue xmlns="f95cf4cf-764b-4ee2-935e-c99541ce7fce" xsi:nil="true"/>
    <Chantiers xmlns="f95cf4cf-764b-4ee2-935e-c99541ce7fce" xsi:nil="true"/>
    <Typologie_x0020_de_x0020_document xmlns="f95cf4cf-764b-4ee2-935e-c99541ce7fce" xsi:nil="true"/>
    <Fonctions_x0020_Projet_x0020_ARS xmlns="f95cf4cf-764b-4ee2-935e-c99541ce7fce" xsi:nil="true"/>
    <Th_x00e8_me_x0020_ARS xmlns="f95cf4cf-764b-4ee2-935e-c99541ce7fc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FE0C147-E1F5-4AAD-B63B-A164C41EC4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95cf4cf-764b-4ee2-935e-c99541ce7fc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CEC1A2A3-F00B-40E8-9D2A-70B0D8B3EE72}">
  <ds:schemaRefs>
    <ds:schemaRef ds:uri="http://schemas.openxmlformats.org/package/2006/metadata/core-properties"/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f95cf4cf-764b-4ee2-935e-c99541ce7fce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3CB84E4-07EE-4A08-9951-F8C67CA88E7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1045</TotalTime>
  <Words>1773</Words>
  <Application>Microsoft Office PowerPoint</Application>
  <PresentationFormat>Personnalisé</PresentationFormat>
  <Paragraphs>182</Paragraphs>
  <Slides>11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Thème Office</vt:lpstr>
      <vt:lpstr>Présentation PowerPoint</vt:lpstr>
      <vt:lpstr>Sommaire</vt:lpstr>
      <vt:lpstr>1. Etat des lieux </vt:lpstr>
      <vt:lpstr>2. Réalisations structurantes des précédents PRS</vt:lpstr>
      <vt:lpstr>2. Réalisations structurantes des précédents PRS</vt:lpstr>
      <vt:lpstr>2. Réalisations structurantes des précédents PRS</vt:lpstr>
      <vt:lpstr>Présentation PowerPoint</vt:lpstr>
      <vt:lpstr>3. Consolidation du diagnostic  </vt:lpstr>
      <vt:lpstr>3. Consolidation du diagnostic  </vt:lpstr>
      <vt:lpstr>3. Consolidation du diagnostic  </vt:lpstr>
      <vt:lpstr>3. Consolidation du diagnostic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Théo Gamel Niepce</dc:creator>
  <cp:lastModifiedBy>Sylvie Chamvoux</cp:lastModifiedBy>
  <cp:revision>77</cp:revision>
  <dcterms:created xsi:type="dcterms:W3CDTF">2017-04-14T16:18:05Z</dcterms:created>
  <dcterms:modified xsi:type="dcterms:W3CDTF">2017-05-22T08:06:05Z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0x010100C0B75DA55160FB40B9057473F2B9F69F</vt:lpwstr>
  </property>
</Properties>
</file>