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732" r:id="rId5"/>
  </p:sldMasterIdLst>
  <p:notesMasterIdLst>
    <p:notesMasterId r:id="rId12"/>
  </p:notesMasterIdLst>
  <p:handoutMasterIdLst>
    <p:handoutMasterId r:id="rId13"/>
  </p:handoutMasterIdLst>
  <p:sldIdLst>
    <p:sldId id="291" r:id="rId6"/>
    <p:sldId id="271" r:id="rId7"/>
    <p:sldId id="258" r:id="rId8"/>
    <p:sldId id="289" r:id="rId9"/>
    <p:sldId id="290" r:id="rId10"/>
    <p:sldId id="288" r:id="rId11"/>
  </p:sldIdLst>
  <p:sldSz cx="13208000" cy="9906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4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e coourant" initials="c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C5E"/>
    <a:srgbClr val="B7878E"/>
    <a:srgbClr val="E7E6E6"/>
    <a:srgbClr val="005682"/>
    <a:srgbClr val="00A3B7"/>
    <a:srgbClr val="0F7CD5"/>
    <a:srgbClr val="01386E"/>
    <a:srgbClr val="90C946"/>
    <a:srgbClr val="44546A"/>
    <a:srgbClr val="E95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660"/>
  </p:normalViewPr>
  <p:slideViewPr>
    <p:cSldViewPr snapToGrid="0">
      <p:cViewPr varScale="1">
        <p:scale>
          <a:sx n="46" d="100"/>
          <a:sy n="46" d="100"/>
        </p:scale>
        <p:origin x="1260" y="36"/>
      </p:cViewPr>
      <p:guideLst>
        <p:guide orient="horz" pos="3120"/>
        <p:guide pos="4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7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86229-C1E9-4ECD-8E25-4066EAEF012B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0554E-5A20-4263-B8F7-FB0F8E740B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948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FD312-3A39-4108-9435-5BC46E4A15D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024F-94A2-4269-BECE-38BD283C7B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4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961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99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i="1" dirty="0"/>
              <a:t>Axe 1 </a:t>
            </a:r>
            <a:r>
              <a:rPr lang="fr-FR" sz="1600" dirty="0"/>
              <a:t>: Création de 1  600 places entre 2011</a:t>
            </a:r>
            <a:r>
              <a:rPr lang="fr-FR" sz="1600" baseline="30000" dirty="0"/>
              <a:t> et</a:t>
            </a:r>
            <a:r>
              <a:rPr lang="fr-FR" sz="1600" dirty="0"/>
              <a:t> 2017 principalement dans le secteur enfants en ex-Midi-Pyrénées et dans le secteur adultes en ex-Languedoc-Roussillon</a:t>
            </a:r>
          </a:p>
          <a:p>
            <a:pPr lvl="1" algn="just"/>
            <a:r>
              <a:rPr lang="fr-FR" sz="1600" i="1" dirty="0"/>
              <a:t>Axe 2 : </a:t>
            </a:r>
            <a:r>
              <a:rPr lang="fr-FR" sz="1600" b="1" dirty="0"/>
              <a:t>Le développement de services et d’alternatives à l’hébergement </a:t>
            </a:r>
            <a:r>
              <a:rPr lang="fr-FR" sz="1600" dirty="0"/>
              <a:t>: création de 9 20 places de SESSAD et SAMSAH en Occitanie : une évolution du taux d’équipement en SESSADD de 2,84 places pour 1000 habitants en 2011 à 3,39 places en 2017</a:t>
            </a:r>
          </a:p>
          <a:p>
            <a:pPr lvl="1" algn="just"/>
            <a:r>
              <a:rPr lang="fr-FR" sz="1600" i="1" dirty="0"/>
              <a:t>Axe 1 </a:t>
            </a:r>
            <a:r>
              <a:rPr lang="fr-FR" sz="1600" dirty="0"/>
              <a:t>: transformations de places de SSR et d’USLD en MAS</a:t>
            </a:r>
          </a:p>
          <a:p>
            <a:pPr lvl="1" algn="just"/>
            <a:r>
              <a:rPr lang="fr-FR" sz="1600" i="1" dirty="0"/>
              <a:t>Axe 2 : </a:t>
            </a:r>
            <a:r>
              <a:rPr lang="fr-FR" sz="1600" dirty="0"/>
              <a:t>redéploiement des crédits du secteur sanitaire (DAF psychiatrie) vers le secteur médico-social (création de 9 SAMSAH et d’un dispositif d’accompagnement socio-professionnel pour 945 000 euros</a:t>
            </a:r>
            <a:r>
              <a:rPr lang="fr-FR" sz="1800" dirty="0"/>
              <a:t>)</a:t>
            </a:r>
          </a:p>
          <a:p>
            <a:pPr lvl="1" algn="just"/>
            <a:endParaRPr lang="fr-FR" sz="16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26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/>
            <a:r>
              <a:rPr lang="fr-FR" sz="1600" i="1" dirty="0"/>
              <a:t>Axe 1 </a:t>
            </a:r>
            <a:r>
              <a:rPr lang="fr-FR" sz="1600" dirty="0"/>
              <a:t>: Création de 1  600 places entre 2011</a:t>
            </a:r>
            <a:r>
              <a:rPr lang="fr-FR" sz="1600" baseline="30000" dirty="0"/>
              <a:t> et</a:t>
            </a:r>
            <a:r>
              <a:rPr lang="fr-FR" sz="1600" dirty="0"/>
              <a:t> 2017 principalement dans le secteur enfants en ex-Midi-Pyrénées et dans le secteur adultes en ex-Languedoc-Roussillon</a:t>
            </a:r>
          </a:p>
          <a:p>
            <a:pPr lvl="1" algn="just"/>
            <a:r>
              <a:rPr lang="fr-FR" sz="1600" i="1" dirty="0"/>
              <a:t>Axe 2 : </a:t>
            </a:r>
            <a:r>
              <a:rPr lang="fr-FR" sz="1600" b="1" dirty="0"/>
              <a:t>Le développement de services et d’alternatives à l’hébergement </a:t>
            </a:r>
            <a:r>
              <a:rPr lang="fr-FR" sz="1600" dirty="0"/>
              <a:t>: création de 9 20 places de SESSAD et SAMSAH en Occitanie : une évolution du taux d’équipement en SESSADD de 2,84 places pour 1000 habitants en 2011 à 3,39 places en 2017</a:t>
            </a:r>
          </a:p>
          <a:p>
            <a:pPr lvl="1" algn="just"/>
            <a:r>
              <a:rPr lang="fr-FR" sz="1600" i="1" dirty="0"/>
              <a:t>Axe 1 </a:t>
            </a:r>
            <a:r>
              <a:rPr lang="fr-FR" sz="1600" dirty="0"/>
              <a:t>: transformations de places de SSR et d’USLD en MAS</a:t>
            </a:r>
          </a:p>
          <a:p>
            <a:pPr lvl="1" algn="just"/>
            <a:r>
              <a:rPr lang="fr-FR" sz="1600" i="1" dirty="0"/>
              <a:t>Axe 2 : </a:t>
            </a:r>
            <a:r>
              <a:rPr lang="fr-FR" sz="1600" dirty="0"/>
              <a:t>redéploiement des crédits du secteur sanitaire (DAF psychiatrie) vers le secteur médico-social (création de 9 SAMSAH et d’un dispositif d’accompagnement socio-professionnel pour 945 000 euros</a:t>
            </a:r>
            <a:r>
              <a:rPr lang="fr-FR" sz="1800" dirty="0"/>
              <a:t>)</a:t>
            </a:r>
          </a:p>
          <a:p>
            <a:pPr lvl="1" algn="just"/>
            <a:endParaRPr lang="fr-FR" sz="16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26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E5A98-30FC-42EF-B24D-771A047C7AA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048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5202944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08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0" y="527405"/>
            <a:ext cx="8699500" cy="818795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866900"/>
            <a:ext cx="11391900" cy="695378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Elaboration du PRS 2 – ARS Occitanie – Groupes de travail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654" y="527404"/>
            <a:ext cx="1131946" cy="870850"/>
          </a:xfrm>
          <a:prstGeom prst="rect">
            <a:avLst/>
          </a:prstGeom>
        </p:spPr>
      </p:pic>
      <p:cxnSp>
        <p:nvCxnSpPr>
          <p:cNvPr id="9" name="Connecteur droit 8"/>
          <p:cNvCxnSpPr/>
          <p:nvPr userDrawn="1"/>
        </p:nvCxnSpPr>
        <p:spPr>
          <a:xfrm>
            <a:off x="2063750" y="527404"/>
            <a:ext cx="12700" cy="818795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0" y="619771"/>
            <a:ext cx="1267216" cy="6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52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72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16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34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94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3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1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9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77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90600" y="3076575"/>
            <a:ext cx="11226800" cy="212407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81200" y="5613400"/>
            <a:ext cx="9245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127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704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2988" y="6365875"/>
            <a:ext cx="112268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2988" y="4198938"/>
            <a:ext cx="112268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391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60400" y="2311400"/>
            <a:ext cx="58674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0200" y="2311400"/>
            <a:ext cx="58674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86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60400" y="2217738"/>
            <a:ext cx="5835650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0400" y="3141663"/>
            <a:ext cx="5835650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708775" y="2217738"/>
            <a:ext cx="5838825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708775" y="3141663"/>
            <a:ext cx="5838825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421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2577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925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0400" y="393700"/>
            <a:ext cx="434498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64138" y="393700"/>
            <a:ext cx="738346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60400" y="2073275"/>
            <a:ext cx="434498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388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3" y="6934200"/>
            <a:ext cx="792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589213" y="885825"/>
            <a:ext cx="792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89213" y="7753350"/>
            <a:ext cx="792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3219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029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575800" y="396875"/>
            <a:ext cx="2971800" cy="845185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60400" y="396875"/>
            <a:ext cx="8763000" cy="84518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592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71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44" r:id="rId12"/>
  </p:sldLayoutIdLst>
  <p:hf sldNum="0" hdr="0" dt="0"/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60400" y="396875"/>
            <a:ext cx="11887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60400" y="2311400"/>
            <a:ext cx="11887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60400" y="9182100"/>
            <a:ext cx="3081338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13263" y="9182100"/>
            <a:ext cx="41814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466263" y="9182100"/>
            <a:ext cx="3081337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F07B7-E170-4432-86C1-440890EAAB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94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56" y="7113399"/>
            <a:ext cx="1855541" cy="1070398"/>
          </a:xfrm>
          <a:prstGeom prst="rect">
            <a:avLst/>
          </a:prstGeom>
        </p:spPr>
      </p:pic>
      <p:sp>
        <p:nvSpPr>
          <p:cNvPr id="10" name="TextBox 48"/>
          <p:cNvSpPr txBox="1"/>
          <p:nvPr/>
        </p:nvSpPr>
        <p:spPr>
          <a:xfrm>
            <a:off x="779354" y="1574167"/>
            <a:ext cx="6731228" cy="1337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44" b="1" dirty="0" smtClean="0">
                <a:solidFill>
                  <a:srgbClr val="2C384E"/>
                </a:solidFill>
                <a:latin typeface="Calibri Light" pitchFamily="34" charset="0"/>
              </a:rPr>
              <a:t>Synthèse des travaux </a:t>
            </a:r>
          </a:p>
          <a:p>
            <a:r>
              <a:rPr lang="fr-FR" sz="4044" b="1" dirty="0">
                <a:solidFill>
                  <a:srgbClr val="2C384E"/>
                </a:solidFill>
                <a:latin typeface="Calibri Light" pitchFamily="34" charset="0"/>
              </a:rPr>
              <a:t>P</a:t>
            </a:r>
            <a:r>
              <a:rPr lang="fr-FR" sz="4044" b="1" dirty="0" smtClean="0">
                <a:solidFill>
                  <a:srgbClr val="2C384E"/>
                </a:solidFill>
                <a:latin typeface="Calibri Light" pitchFamily="34" charset="0"/>
              </a:rPr>
              <a:t>arcours Cancer</a:t>
            </a:r>
            <a:endParaRPr lang="fr-FR" sz="3467" dirty="0">
              <a:solidFill>
                <a:srgbClr val="2C384E"/>
              </a:solidFill>
              <a:latin typeface="Calibri Light" pitchFamily="34" charset="0"/>
            </a:endParaRPr>
          </a:p>
        </p:txBody>
      </p:sp>
      <p:cxnSp>
        <p:nvCxnSpPr>
          <p:cNvPr id="11" name="Straight Connector 56"/>
          <p:cNvCxnSpPr/>
          <p:nvPr/>
        </p:nvCxnSpPr>
        <p:spPr>
          <a:xfrm flipV="1">
            <a:off x="779292" y="3745205"/>
            <a:ext cx="0" cy="2384687"/>
          </a:xfrm>
          <a:prstGeom prst="line">
            <a:avLst/>
          </a:prstGeom>
          <a:ln w="3175">
            <a:solidFill>
              <a:srgbClr val="2C3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6"/>
          <p:cNvSpPr/>
          <p:nvPr/>
        </p:nvSpPr>
        <p:spPr>
          <a:xfrm>
            <a:off x="771332" y="3476029"/>
            <a:ext cx="3826241" cy="74889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Document de travail</a:t>
            </a:r>
          </a:p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Mai 2017</a:t>
            </a:r>
            <a:endParaRPr lang="fr-FR" sz="2022" dirty="0">
              <a:solidFill>
                <a:srgbClr val="2C384E"/>
              </a:solidFill>
              <a:latin typeface="Calibri Light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4432">
            <a:off x="3943653" y="3707503"/>
            <a:ext cx="4392829" cy="3733903"/>
          </a:xfrm>
          <a:prstGeom prst="rect">
            <a:avLst/>
          </a:prstGeom>
        </p:spPr>
      </p:pic>
      <p:sp>
        <p:nvSpPr>
          <p:cNvPr id="1038" name="Freeform 62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39" name="Freeform 63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0" name="Freeform 64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1" name="Freeform 65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2" name="Freeform 66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3" name="Freeform 67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4" name="Freeform 68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5" name="Freeform 69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6" name="Freeform 70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8" name="Freeform 72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9" name="Line 73"/>
          <p:cNvSpPr>
            <a:spLocks noChangeShapeType="1"/>
          </p:cNvSpPr>
          <p:nvPr/>
        </p:nvSpPr>
        <p:spPr bwMode="auto">
          <a:xfrm>
            <a:off x="164285" y="6185906"/>
            <a:ext cx="1339220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1" name="Line 75"/>
          <p:cNvSpPr>
            <a:spLocks noChangeShapeType="1"/>
          </p:cNvSpPr>
          <p:nvPr/>
        </p:nvSpPr>
        <p:spPr bwMode="auto">
          <a:xfrm flipH="1" flipV="1">
            <a:off x="1191871" y="6106655"/>
            <a:ext cx="402975" cy="127742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2" name="Line 76"/>
          <p:cNvSpPr>
            <a:spLocks noChangeShapeType="1"/>
          </p:cNvSpPr>
          <p:nvPr/>
        </p:nvSpPr>
        <p:spPr bwMode="auto">
          <a:xfrm flipV="1">
            <a:off x="684123" y="7081853"/>
            <a:ext cx="828785" cy="596402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3" name="Line 77"/>
          <p:cNvSpPr>
            <a:spLocks noChangeShapeType="1"/>
          </p:cNvSpPr>
          <p:nvPr/>
        </p:nvSpPr>
        <p:spPr bwMode="auto">
          <a:xfrm flipV="1">
            <a:off x="255626" y="6271873"/>
            <a:ext cx="828785" cy="59774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6" name="Line 80"/>
          <p:cNvSpPr>
            <a:spLocks noChangeShapeType="1"/>
          </p:cNvSpPr>
          <p:nvPr/>
        </p:nvSpPr>
        <p:spPr bwMode="auto">
          <a:xfrm flipH="1">
            <a:off x="-140632" y="6164414"/>
            <a:ext cx="412377" cy="127339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0" name="Line 74"/>
          <p:cNvSpPr>
            <a:spLocks noChangeShapeType="1"/>
          </p:cNvSpPr>
          <p:nvPr/>
        </p:nvSpPr>
        <p:spPr bwMode="auto">
          <a:xfrm>
            <a:off x="-156751" y="7088568"/>
            <a:ext cx="1336533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097" name="Groupe 1096"/>
          <p:cNvGrpSpPr/>
          <p:nvPr/>
        </p:nvGrpSpPr>
        <p:grpSpPr>
          <a:xfrm rot="600260">
            <a:off x="2168416" y="5660209"/>
            <a:ext cx="1300373" cy="2345534"/>
            <a:chOff x="3336926" y="1520826"/>
            <a:chExt cx="1189036" cy="2144711"/>
          </a:xfrm>
        </p:grpSpPr>
        <p:sp>
          <p:nvSpPr>
            <p:cNvPr id="1060" name="Freeform 86"/>
            <p:cNvSpPr>
              <a:spLocks/>
            </p:cNvSpPr>
            <p:nvPr/>
          </p:nvSpPr>
          <p:spPr bwMode="auto">
            <a:xfrm>
              <a:off x="4292600" y="1524001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3" name="Freeform 87"/>
            <p:cNvSpPr>
              <a:spLocks/>
            </p:cNvSpPr>
            <p:nvPr/>
          </p:nvSpPr>
          <p:spPr bwMode="auto">
            <a:xfrm>
              <a:off x="4278313" y="1520826"/>
              <a:ext cx="236537" cy="239712"/>
            </a:xfrm>
            <a:custGeom>
              <a:avLst/>
              <a:gdLst>
                <a:gd name="T0" fmla="*/ 58 w 63"/>
                <a:gd name="T1" fmla="*/ 41 h 64"/>
                <a:gd name="T2" fmla="*/ 23 w 63"/>
                <a:gd name="T3" fmla="*/ 59 h 64"/>
                <a:gd name="T4" fmla="*/ 5 w 63"/>
                <a:gd name="T5" fmla="*/ 23 h 64"/>
                <a:gd name="T6" fmla="*/ 40 w 63"/>
                <a:gd name="T7" fmla="*/ 5 h 64"/>
                <a:gd name="T8" fmla="*/ 58 w 63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58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9" y="8"/>
                    <a:pt x="25" y="0"/>
                    <a:pt x="40" y="5"/>
                  </a:cubicBezTo>
                  <a:cubicBezTo>
                    <a:pt x="55" y="10"/>
                    <a:pt x="63" y="26"/>
                    <a:pt x="58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4" name="Freeform 88"/>
            <p:cNvSpPr>
              <a:spLocks/>
            </p:cNvSpPr>
            <p:nvPr/>
          </p:nvSpPr>
          <p:spPr bwMode="auto">
            <a:xfrm>
              <a:off x="3557588" y="1760538"/>
              <a:ext cx="858837" cy="1717675"/>
            </a:xfrm>
            <a:custGeom>
              <a:avLst/>
              <a:gdLst>
                <a:gd name="T0" fmla="*/ 223 w 229"/>
                <a:gd name="T1" fmla="*/ 0 h 458"/>
                <a:gd name="T2" fmla="*/ 154 w 229"/>
                <a:gd name="T3" fmla="*/ 52 h 458"/>
                <a:gd name="T4" fmla="*/ 194 w 229"/>
                <a:gd name="T5" fmla="*/ 191 h 458"/>
                <a:gd name="T6" fmla="*/ 57 w 229"/>
                <a:gd name="T7" fmla="*/ 152 h 458"/>
                <a:gd name="T8" fmla="*/ 1 w 229"/>
                <a:gd name="T9" fmla="*/ 222 h 458"/>
                <a:gd name="T10" fmla="*/ 54 w 229"/>
                <a:gd name="T11" fmla="*/ 295 h 458"/>
                <a:gd name="T12" fmla="*/ 196 w 229"/>
                <a:gd name="T13" fmla="*/ 253 h 458"/>
                <a:gd name="T14" fmla="*/ 158 w 229"/>
                <a:gd name="T15" fmla="*/ 392 h 458"/>
                <a:gd name="T16" fmla="*/ 229 w 229"/>
                <a:gd name="T17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458">
                  <a:moveTo>
                    <a:pt x="223" y="0"/>
                  </a:moveTo>
                  <a:cubicBezTo>
                    <a:pt x="223" y="0"/>
                    <a:pt x="193" y="37"/>
                    <a:pt x="154" y="52"/>
                  </a:cubicBezTo>
                  <a:cubicBezTo>
                    <a:pt x="154" y="52"/>
                    <a:pt x="201" y="142"/>
                    <a:pt x="194" y="191"/>
                  </a:cubicBezTo>
                  <a:cubicBezTo>
                    <a:pt x="194" y="189"/>
                    <a:pt x="120" y="190"/>
                    <a:pt x="57" y="152"/>
                  </a:cubicBezTo>
                  <a:cubicBezTo>
                    <a:pt x="57" y="152"/>
                    <a:pt x="37" y="202"/>
                    <a:pt x="1" y="222"/>
                  </a:cubicBezTo>
                  <a:cubicBezTo>
                    <a:pt x="0" y="222"/>
                    <a:pt x="37" y="244"/>
                    <a:pt x="54" y="295"/>
                  </a:cubicBezTo>
                  <a:cubicBezTo>
                    <a:pt x="54" y="293"/>
                    <a:pt x="116" y="251"/>
                    <a:pt x="196" y="253"/>
                  </a:cubicBezTo>
                  <a:cubicBezTo>
                    <a:pt x="197" y="253"/>
                    <a:pt x="201" y="325"/>
                    <a:pt x="158" y="392"/>
                  </a:cubicBezTo>
                  <a:cubicBezTo>
                    <a:pt x="159" y="392"/>
                    <a:pt x="213" y="422"/>
                    <a:pt x="229" y="458"/>
                  </a:cubicBezTo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5" name="Freeform 89"/>
            <p:cNvSpPr>
              <a:spLocks/>
            </p:cNvSpPr>
            <p:nvPr/>
          </p:nvSpPr>
          <p:spPr bwMode="auto">
            <a:xfrm>
              <a:off x="3932238" y="1820863"/>
              <a:ext cx="233362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6" name="Freeform 90"/>
            <p:cNvSpPr>
              <a:spLocks/>
            </p:cNvSpPr>
            <p:nvPr/>
          </p:nvSpPr>
          <p:spPr bwMode="auto">
            <a:xfrm>
              <a:off x="3914775" y="1816100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7" name="Freeform 91"/>
            <p:cNvSpPr>
              <a:spLocks/>
            </p:cNvSpPr>
            <p:nvPr/>
          </p:nvSpPr>
          <p:spPr bwMode="auto">
            <a:xfrm>
              <a:off x="3633788" y="2124075"/>
              <a:ext cx="231775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8" name="Freeform 92"/>
            <p:cNvSpPr>
              <a:spLocks/>
            </p:cNvSpPr>
            <p:nvPr/>
          </p:nvSpPr>
          <p:spPr bwMode="auto">
            <a:xfrm>
              <a:off x="3614738" y="2120900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9" name="Freeform 93"/>
            <p:cNvSpPr>
              <a:spLocks/>
            </p:cNvSpPr>
            <p:nvPr/>
          </p:nvSpPr>
          <p:spPr bwMode="auto">
            <a:xfrm>
              <a:off x="3351213" y="2487613"/>
              <a:ext cx="236537" cy="233362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2 w 63"/>
                <a:gd name="T5" fmla="*/ 51 h 62"/>
                <a:gd name="T6" fmla="*/ 12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2" y="51"/>
                  </a:cubicBezTo>
                  <a:cubicBezTo>
                    <a:pt x="0" y="40"/>
                    <a:pt x="0" y="22"/>
                    <a:pt x="12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0" name="Freeform 94"/>
            <p:cNvSpPr>
              <a:spLocks/>
            </p:cNvSpPr>
            <p:nvPr/>
          </p:nvSpPr>
          <p:spPr bwMode="auto">
            <a:xfrm>
              <a:off x="3336926" y="2484438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0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0" y="5"/>
                  </a:cubicBezTo>
                  <a:cubicBezTo>
                    <a:pt x="55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1" name="Freeform 95"/>
            <p:cNvSpPr>
              <a:spLocks/>
            </p:cNvSpPr>
            <p:nvPr/>
          </p:nvSpPr>
          <p:spPr bwMode="auto">
            <a:xfrm>
              <a:off x="3625850" y="28511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2" name="Freeform 96"/>
            <p:cNvSpPr>
              <a:spLocks/>
            </p:cNvSpPr>
            <p:nvPr/>
          </p:nvSpPr>
          <p:spPr bwMode="auto">
            <a:xfrm>
              <a:off x="3606800" y="28479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3" name="Freeform 97"/>
            <p:cNvSpPr>
              <a:spLocks/>
            </p:cNvSpPr>
            <p:nvPr/>
          </p:nvSpPr>
          <p:spPr bwMode="auto">
            <a:xfrm>
              <a:off x="3937000" y="31432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4" name="Freeform 98"/>
            <p:cNvSpPr>
              <a:spLocks/>
            </p:cNvSpPr>
            <p:nvPr/>
          </p:nvSpPr>
          <p:spPr bwMode="auto">
            <a:xfrm>
              <a:off x="3917950" y="31400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5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5" name="Freeform 99"/>
            <p:cNvSpPr>
              <a:spLocks/>
            </p:cNvSpPr>
            <p:nvPr/>
          </p:nvSpPr>
          <p:spPr bwMode="auto">
            <a:xfrm>
              <a:off x="4292600" y="3432175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6" name="Freeform 100"/>
            <p:cNvSpPr>
              <a:spLocks/>
            </p:cNvSpPr>
            <p:nvPr/>
          </p:nvSpPr>
          <p:spPr bwMode="auto">
            <a:xfrm>
              <a:off x="4273550" y="3429000"/>
              <a:ext cx="241300" cy="236537"/>
            </a:xfrm>
            <a:custGeom>
              <a:avLst/>
              <a:gdLst>
                <a:gd name="T0" fmla="*/ 59 w 64"/>
                <a:gd name="T1" fmla="*/ 40 h 63"/>
                <a:gd name="T2" fmla="*/ 24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4" y="58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21" name="Groupe 1120"/>
          <p:cNvGrpSpPr/>
          <p:nvPr/>
        </p:nvGrpSpPr>
        <p:grpSpPr>
          <a:xfrm rot="20253782">
            <a:off x="2012171" y="5441169"/>
            <a:ext cx="2190176" cy="1989227"/>
            <a:chOff x="3271838" y="1849438"/>
            <a:chExt cx="2058988" cy="1870075"/>
          </a:xfrm>
        </p:grpSpPr>
        <p:sp>
          <p:nvSpPr>
            <p:cNvPr id="1101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2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3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4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7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8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9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0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1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2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3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4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5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6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7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8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9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0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33" name="Groupe 1132"/>
          <p:cNvGrpSpPr/>
          <p:nvPr/>
        </p:nvGrpSpPr>
        <p:grpSpPr>
          <a:xfrm>
            <a:off x="2946617" y="5740893"/>
            <a:ext cx="1057094" cy="550499"/>
            <a:chOff x="5219701" y="1390651"/>
            <a:chExt cx="993775" cy="517525"/>
          </a:xfrm>
        </p:grpSpPr>
        <p:sp>
          <p:nvSpPr>
            <p:cNvPr id="1124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7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8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9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0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1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2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79" name="Groupe 178"/>
          <p:cNvGrpSpPr/>
          <p:nvPr/>
        </p:nvGrpSpPr>
        <p:grpSpPr>
          <a:xfrm rot="19724432">
            <a:off x="4495807" y="4079967"/>
            <a:ext cx="2974094" cy="2701219"/>
            <a:chOff x="3271838" y="1849438"/>
            <a:chExt cx="2058988" cy="1870075"/>
          </a:xfrm>
        </p:grpSpPr>
        <p:sp>
          <p:nvSpPr>
            <p:cNvPr id="180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1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2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3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4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5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6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7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8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9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0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1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2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3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4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5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6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7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98" name="Groupe 197"/>
          <p:cNvGrpSpPr/>
          <p:nvPr/>
        </p:nvGrpSpPr>
        <p:grpSpPr>
          <a:xfrm rot="19724432">
            <a:off x="5084302" y="4716041"/>
            <a:ext cx="1435453" cy="747536"/>
            <a:chOff x="5219701" y="1390651"/>
            <a:chExt cx="993775" cy="517525"/>
          </a:xfrm>
        </p:grpSpPr>
        <p:sp>
          <p:nvSpPr>
            <p:cNvPr id="199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0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1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2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3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4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5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206" name="Image 20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38" y="1291893"/>
            <a:ext cx="4566007" cy="3512315"/>
          </a:xfrm>
          <a:prstGeom prst="rect">
            <a:avLst/>
          </a:prstGeom>
        </p:spPr>
      </p:pic>
      <p:grpSp>
        <p:nvGrpSpPr>
          <p:cNvPr id="207" name="Groupe 206"/>
          <p:cNvGrpSpPr/>
          <p:nvPr/>
        </p:nvGrpSpPr>
        <p:grpSpPr>
          <a:xfrm>
            <a:off x="7021090" y="1104573"/>
            <a:ext cx="4166143" cy="3783897"/>
            <a:chOff x="3271838" y="1849438"/>
            <a:chExt cx="2058988" cy="1870075"/>
          </a:xfrm>
        </p:grpSpPr>
        <p:sp>
          <p:nvSpPr>
            <p:cNvPr id="208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9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0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1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2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3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4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5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6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7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8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9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0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1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2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3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4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5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8139017" y="1976093"/>
            <a:ext cx="2010800" cy="1047157"/>
            <a:chOff x="5219701" y="1390651"/>
            <a:chExt cx="993775" cy="517525"/>
          </a:xfrm>
        </p:grpSpPr>
        <p:sp>
          <p:nvSpPr>
            <p:cNvPr id="227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8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9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0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1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2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3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19" name="Image 18" descr="page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1588" y="4204109"/>
            <a:ext cx="6122458" cy="4962889"/>
          </a:xfrm>
          <a:prstGeom prst="rect">
            <a:avLst/>
          </a:prstGeom>
        </p:spPr>
      </p:pic>
      <p:cxnSp>
        <p:nvCxnSpPr>
          <p:cNvPr id="126" name="Straight Connector 56"/>
          <p:cNvCxnSpPr/>
          <p:nvPr/>
        </p:nvCxnSpPr>
        <p:spPr>
          <a:xfrm flipV="1">
            <a:off x="774409" y="1768070"/>
            <a:ext cx="0" cy="47856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Line 79"/>
          <p:cNvSpPr>
            <a:spLocks noChangeShapeType="1"/>
          </p:cNvSpPr>
          <p:nvPr/>
        </p:nvSpPr>
        <p:spPr bwMode="auto">
          <a:xfrm flipH="1" flipV="1">
            <a:off x="220703" y="6043521"/>
            <a:ext cx="402975" cy="127608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4" name="Line 78"/>
          <p:cNvSpPr>
            <a:spLocks noChangeShapeType="1"/>
          </p:cNvSpPr>
          <p:nvPr/>
        </p:nvSpPr>
        <p:spPr bwMode="auto">
          <a:xfrm>
            <a:off x="572634" y="6404855"/>
            <a:ext cx="826098" cy="604461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41" name="Groupe 140"/>
          <p:cNvGrpSpPr/>
          <p:nvPr/>
        </p:nvGrpSpPr>
        <p:grpSpPr>
          <a:xfrm>
            <a:off x="200366" y="6442439"/>
            <a:ext cx="1161781" cy="814421"/>
            <a:chOff x="327025" y="3219450"/>
            <a:chExt cx="785813" cy="550863"/>
          </a:xfrm>
        </p:grpSpPr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758825" y="3465513"/>
              <a:ext cx="249238" cy="128587"/>
            </a:xfrm>
            <a:custGeom>
              <a:avLst/>
              <a:gdLst>
                <a:gd name="T0" fmla="*/ 387 w 626"/>
                <a:gd name="T1" fmla="*/ 306 h 327"/>
                <a:gd name="T2" fmla="*/ 467 w 626"/>
                <a:gd name="T3" fmla="*/ 237 h 327"/>
                <a:gd name="T4" fmla="*/ 588 w 626"/>
                <a:gd name="T5" fmla="*/ 187 h 327"/>
                <a:gd name="T6" fmla="*/ 626 w 626"/>
                <a:gd name="T7" fmla="*/ 140 h 327"/>
                <a:gd name="T8" fmla="*/ 576 w 626"/>
                <a:gd name="T9" fmla="*/ 66 h 327"/>
                <a:gd name="T10" fmla="*/ 496 w 626"/>
                <a:gd name="T11" fmla="*/ 19 h 327"/>
                <a:gd name="T12" fmla="*/ 429 w 626"/>
                <a:gd name="T13" fmla="*/ 28 h 327"/>
                <a:gd name="T14" fmla="*/ 379 w 626"/>
                <a:gd name="T15" fmla="*/ 19 h 327"/>
                <a:gd name="T16" fmla="*/ 337 w 626"/>
                <a:gd name="T17" fmla="*/ 0 h 327"/>
                <a:gd name="T18" fmla="*/ 277 w 626"/>
                <a:gd name="T19" fmla="*/ 40 h 327"/>
                <a:gd name="T20" fmla="*/ 216 w 626"/>
                <a:gd name="T21" fmla="*/ 21 h 327"/>
                <a:gd name="T22" fmla="*/ 157 w 626"/>
                <a:gd name="T23" fmla="*/ 90 h 327"/>
                <a:gd name="T24" fmla="*/ 128 w 626"/>
                <a:gd name="T25" fmla="*/ 128 h 327"/>
                <a:gd name="T26" fmla="*/ 59 w 626"/>
                <a:gd name="T27" fmla="*/ 128 h 327"/>
                <a:gd name="T28" fmla="*/ 69 w 626"/>
                <a:gd name="T29" fmla="*/ 209 h 327"/>
                <a:gd name="T30" fmla="*/ 0 w 626"/>
                <a:gd name="T31" fmla="*/ 239 h 327"/>
                <a:gd name="T32" fmla="*/ 50 w 626"/>
                <a:gd name="T33" fmla="*/ 268 h 327"/>
                <a:gd name="T34" fmla="*/ 107 w 626"/>
                <a:gd name="T35" fmla="*/ 258 h 327"/>
                <a:gd name="T36" fmla="*/ 119 w 626"/>
                <a:gd name="T37" fmla="*/ 246 h 327"/>
                <a:gd name="T38" fmla="*/ 187 w 626"/>
                <a:gd name="T39" fmla="*/ 289 h 327"/>
                <a:gd name="T40" fmla="*/ 277 w 626"/>
                <a:gd name="T41" fmla="*/ 327 h 327"/>
                <a:gd name="T42" fmla="*/ 387 w 626"/>
                <a:gd name="T43" fmla="*/ 306 h 3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6"/>
                <a:gd name="T67" fmla="*/ 0 h 327"/>
                <a:gd name="T68" fmla="*/ 626 w 626"/>
                <a:gd name="T69" fmla="*/ 327 h 3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6" h="327">
                  <a:moveTo>
                    <a:pt x="387" y="306"/>
                  </a:moveTo>
                  <a:lnTo>
                    <a:pt x="467" y="237"/>
                  </a:lnTo>
                  <a:lnTo>
                    <a:pt x="588" y="187"/>
                  </a:lnTo>
                  <a:lnTo>
                    <a:pt x="626" y="140"/>
                  </a:lnTo>
                  <a:lnTo>
                    <a:pt x="576" y="66"/>
                  </a:lnTo>
                  <a:lnTo>
                    <a:pt x="496" y="19"/>
                  </a:lnTo>
                  <a:lnTo>
                    <a:pt x="429" y="28"/>
                  </a:lnTo>
                  <a:lnTo>
                    <a:pt x="379" y="19"/>
                  </a:lnTo>
                  <a:lnTo>
                    <a:pt x="337" y="0"/>
                  </a:lnTo>
                  <a:lnTo>
                    <a:pt x="277" y="40"/>
                  </a:lnTo>
                  <a:lnTo>
                    <a:pt x="216" y="21"/>
                  </a:lnTo>
                  <a:lnTo>
                    <a:pt x="157" y="90"/>
                  </a:lnTo>
                  <a:lnTo>
                    <a:pt x="128" y="128"/>
                  </a:lnTo>
                  <a:lnTo>
                    <a:pt x="59" y="128"/>
                  </a:lnTo>
                  <a:lnTo>
                    <a:pt x="69" y="209"/>
                  </a:lnTo>
                  <a:lnTo>
                    <a:pt x="0" y="239"/>
                  </a:lnTo>
                  <a:lnTo>
                    <a:pt x="50" y="268"/>
                  </a:lnTo>
                  <a:lnTo>
                    <a:pt x="107" y="258"/>
                  </a:lnTo>
                  <a:lnTo>
                    <a:pt x="119" y="246"/>
                  </a:lnTo>
                  <a:lnTo>
                    <a:pt x="187" y="289"/>
                  </a:lnTo>
                  <a:lnTo>
                    <a:pt x="277" y="327"/>
                  </a:lnTo>
                  <a:lnTo>
                    <a:pt x="387" y="3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847725" y="3241675"/>
              <a:ext cx="146050" cy="180975"/>
            </a:xfrm>
            <a:custGeom>
              <a:avLst/>
              <a:gdLst>
                <a:gd name="T0" fmla="*/ 344 w 365"/>
                <a:gd name="T1" fmla="*/ 173 h 456"/>
                <a:gd name="T2" fmla="*/ 344 w 365"/>
                <a:gd name="T3" fmla="*/ 168 h 456"/>
                <a:gd name="T4" fmla="*/ 263 w 365"/>
                <a:gd name="T5" fmla="*/ 92 h 456"/>
                <a:gd name="T6" fmla="*/ 261 w 365"/>
                <a:gd name="T7" fmla="*/ 92 h 456"/>
                <a:gd name="T8" fmla="*/ 192 w 365"/>
                <a:gd name="T9" fmla="*/ 109 h 456"/>
                <a:gd name="T10" fmla="*/ 143 w 365"/>
                <a:gd name="T11" fmla="*/ 2 h 456"/>
                <a:gd name="T12" fmla="*/ 143 w 365"/>
                <a:gd name="T13" fmla="*/ 0 h 456"/>
                <a:gd name="T14" fmla="*/ 140 w 365"/>
                <a:gd name="T15" fmla="*/ 2 h 456"/>
                <a:gd name="T16" fmla="*/ 60 w 365"/>
                <a:gd name="T17" fmla="*/ 62 h 456"/>
                <a:gd name="T18" fmla="*/ 0 w 365"/>
                <a:gd name="T19" fmla="*/ 142 h 456"/>
                <a:gd name="T20" fmla="*/ 31 w 365"/>
                <a:gd name="T21" fmla="*/ 223 h 456"/>
                <a:gd name="T22" fmla="*/ 69 w 365"/>
                <a:gd name="T23" fmla="*/ 282 h 456"/>
                <a:gd name="T24" fmla="*/ 41 w 365"/>
                <a:gd name="T25" fmla="*/ 351 h 456"/>
                <a:gd name="T26" fmla="*/ 81 w 365"/>
                <a:gd name="T27" fmla="*/ 404 h 456"/>
                <a:gd name="T28" fmla="*/ 140 w 365"/>
                <a:gd name="T29" fmla="*/ 425 h 456"/>
                <a:gd name="T30" fmla="*/ 221 w 365"/>
                <a:gd name="T31" fmla="*/ 444 h 456"/>
                <a:gd name="T32" fmla="*/ 226 w 365"/>
                <a:gd name="T33" fmla="*/ 441 h 456"/>
                <a:gd name="T34" fmla="*/ 252 w 365"/>
                <a:gd name="T35" fmla="*/ 406 h 456"/>
                <a:gd name="T36" fmla="*/ 320 w 365"/>
                <a:gd name="T37" fmla="*/ 453 h 456"/>
                <a:gd name="T38" fmla="*/ 320 w 365"/>
                <a:gd name="T39" fmla="*/ 456 h 456"/>
                <a:gd name="T40" fmla="*/ 323 w 365"/>
                <a:gd name="T41" fmla="*/ 453 h 456"/>
                <a:gd name="T42" fmla="*/ 354 w 365"/>
                <a:gd name="T43" fmla="*/ 404 h 456"/>
                <a:gd name="T44" fmla="*/ 354 w 365"/>
                <a:gd name="T45" fmla="*/ 399 h 456"/>
                <a:gd name="T46" fmla="*/ 323 w 365"/>
                <a:gd name="T47" fmla="*/ 351 h 456"/>
                <a:gd name="T48" fmla="*/ 365 w 365"/>
                <a:gd name="T49" fmla="*/ 261 h 456"/>
                <a:gd name="T50" fmla="*/ 344 w 365"/>
                <a:gd name="T51" fmla="*/ 173 h 4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5"/>
                <a:gd name="T79" fmla="*/ 0 h 456"/>
                <a:gd name="T80" fmla="*/ 365 w 365"/>
                <a:gd name="T81" fmla="*/ 456 h 4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5" h="456">
                  <a:moveTo>
                    <a:pt x="344" y="173"/>
                  </a:moveTo>
                  <a:lnTo>
                    <a:pt x="344" y="168"/>
                  </a:lnTo>
                  <a:lnTo>
                    <a:pt x="263" y="92"/>
                  </a:lnTo>
                  <a:lnTo>
                    <a:pt x="261" y="92"/>
                  </a:lnTo>
                  <a:lnTo>
                    <a:pt x="192" y="109"/>
                  </a:lnTo>
                  <a:lnTo>
                    <a:pt x="143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60" y="62"/>
                  </a:lnTo>
                  <a:lnTo>
                    <a:pt x="0" y="142"/>
                  </a:lnTo>
                  <a:lnTo>
                    <a:pt x="31" y="223"/>
                  </a:lnTo>
                  <a:lnTo>
                    <a:pt x="69" y="282"/>
                  </a:lnTo>
                  <a:lnTo>
                    <a:pt x="41" y="351"/>
                  </a:lnTo>
                  <a:lnTo>
                    <a:pt x="81" y="404"/>
                  </a:lnTo>
                  <a:lnTo>
                    <a:pt x="140" y="425"/>
                  </a:lnTo>
                  <a:lnTo>
                    <a:pt x="221" y="444"/>
                  </a:lnTo>
                  <a:lnTo>
                    <a:pt x="226" y="441"/>
                  </a:lnTo>
                  <a:lnTo>
                    <a:pt x="252" y="406"/>
                  </a:lnTo>
                  <a:lnTo>
                    <a:pt x="320" y="453"/>
                  </a:lnTo>
                  <a:lnTo>
                    <a:pt x="320" y="456"/>
                  </a:lnTo>
                  <a:lnTo>
                    <a:pt x="323" y="453"/>
                  </a:lnTo>
                  <a:lnTo>
                    <a:pt x="354" y="404"/>
                  </a:lnTo>
                  <a:lnTo>
                    <a:pt x="354" y="399"/>
                  </a:lnTo>
                  <a:lnTo>
                    <a:pt x="323" y="351"/>
                  </a:lnTo>
                  <a:lnTo>
                    <a:pt x="365" y="261"/>
                  </a:lnTo>
                  <a:lnTo>
                    <a:pt x="344" y="173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684213" y="3241675"/>
              <a:ext cx="219075" cy="258763"/>
            </a:xfrm>
            <a:custGeom>
              <a:avLst/>
              <a:gdLst>
                <a:gd name="T0" fmla="*/ 507 w 554"/>
                <a:gd name="T1" fmla="*/ 480 h 651"/>
                <a:gd name="T2" fmla="*/ 547 w 554"/>
                <a:gd name="T3" fmla="*/ 499 h 651"/>
                <a:gd name="T4" fmla="*/ 526 w 554"/>
                <a:gd name="T5" fmla="*/ 561 h 651"/>
                <a:gd name="T6" fmla="*/ 466 w 554"/>
                <a:gd name="T7" fmla="*/ 601 h 651"/>
                <a:gd name="T8" fmla="*/ 405 w 554"/>
                <a:gd name="T9" fmla="*/ 582 h 651"/>
                <a:gd name="T10" fmla="*/ 346 w 554"/>
                <a:gd name="T11" fmla="*/ 651 h 651"/>
                <a:gd name="T12" fmla="*/ 256 w 554"/>
                <a:gd name="T13" fmla="*/ 629 h 651"/>
                <a:gd name="T14" fmla="*/ 218 w 554"/>
                <a:gd name="T15" fmla="*/ 520 h 651"/>
                <a:gd name="T16" fmla="*/ 158 w 554"/>
                <a:gd name="T17" fmla="*/ 411 h 651"/>
                <a:gd name="T18" fmla="*/ 30 w 554"/>
                <a:gd name="T19" fmla="*/ 390 h 651"/>
                <a:gd name="T20" fmla="*/ 9 w 554"/>
                <a:gd name="T21" fmla="*/ 311 h 651"/>
                <a:gd name="T22" fmla="*/ 0 w 554"/>
                <a:gd name="T23" fmla="*/ 231 h 651"/>
                <a:gd name="T24" fmla="*/ 68 w 554"/>
                <a:gd name="T25" fmla="*/ 193 h 651"/>
                <a:gd name="T26" fmla="*/ 128 w 554"/>
                <a:gd name="T27" fmla="*/ 162 h 651"/>
                <a:gd name="T28" fmla="*/ 227 w 554"/>
                <a:gd name="T29" fmla="*/ 162 h 651"/>
                <a:gd name="T30" fmla="*/ 277 w 554"/>
                <a:gd name="T31" fmla="*/ 90 h 651"/>
                <a:gd name="T32" fmla="*/ 327 w 554"/>
                <a:gd name="T33" fmla="*/ 0 h 651"/>
                <a:gd name="T34" fmla="*/ 336 w 554"/>
                <a:gd name="T35" fmla="*/ 22 h 651"/>
                <a:gd name="T36" fmla="*/ 376 w 554"/>
                <a:gd name="T37" fmla="*/ 72 h 651"/>
                <a:gd name="T38" fmla="*/ 417 w 554"/>
                <a:gd name="T39" fmla="*/ 140 h 651"/>
                <a:gd name="T40" fmla="*/ 448 w 554"/>
                <a:gd name="T41" fmla="*/ 221 h 651"/>
                <a:gd name="T42" fmla="*/ 485 w 554"/>
                <a:gd name="T43" fmla="*/ 280 h 651"/>
                <a:gd name="T44" fmla="*/ 457 w 554"/>
                <a:gd name="T45" fmla="*/ 349 h 651"/>
                <a:gd name="T46" fmla="*/ 495 w 554"/>
                <a:gd name="T47" fmla="*/ 402 h 651"/>
                <a:gd name="T48" fmla="*/ 554 w 554"/>
                <a:gd name="T49" fmla="*/ 418 h 651"/>
                <a:gd name="T50" fmla="*/ 507 w 554"/>
                <a:gd name="T51" fmla="*/ 480 h 6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54"/>
                <a:gd name="T79" fmla="*/ 0 h 651"/>
                <a:gd name="T80" fmla="*/ 554 w 554"/>
                <a:gd name="T81" fmla="*/ 651 h 6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54" h="651">
                  <a:moveTo>
                    <a:pt x="507" y="480"/>
                  </a:moveTo>
                  <a:lnTo>
                    <a:pt x="547" y="499"/>
                  </a:lnTo>
                  <a:lnTo>
                    <a:pt x="526" y="561"/>
                  </a:lnTo>
                  <a:lnTo>
                    <a:pt x="466" y="601"/>
                  </a:lnTo>
                  <a:lnTo>
                    <a:pt x="405" y="582"/>
                  </a:lnTo>
                  <a:lnTo>
                    <a:pt x="346" y="651"/>
                  </a:lnTo>
                  <a:lnTo>
                    <a:pt x="256" y="629"/>
                  </a:lnTo>
                  <a:lnTo>
                    <a:pt x="218" y="520"/>
                  </a:lnTo>
                  <a:lnTo>
                    <a:pt x="158" y="411"/>
                  </a:lnTo>
                  <a:lnTo>
                    <a:pt x="30" y="390"/>
                  </a:lnTo>
                  <a:lnTo>
                    <a:pt x="9" y="311"/>
                  </a:lnTo>
                  <a:lnTo>
                    <a:pt x="0" y="231"/>
                  </a:lnTo>
                  <a:lnTo>
                    <a:pt x="68" y="193"/>
                  </a:lnTo>
                  <a:lnTo>
                    <a:pt x="128" y="162"/>
                  </a:lnTo>
                  <a:lnTo>
                    <a:pt x="227" y="162"/>
                  </a:lnTo>
                  <a:lnTo>
                    <a:pt x="277" y="90"/>
                  </a:lnTo>
                  <a:lnTo>
                    <a:pt x="327" y="0"/>
                  </a:lnTo>
                  <a:lnTo>
                    <a:pt x="336" y="22"/>
                  </a:lnTo>
                  <a:lnTo>
                    <a:pt x="376" y="72"/>
                  </a:lnTo>
                  <a:lnTo>
                    <a:pt x="417" y="140"/>
                  </a:lnTo>
                  <a:lnTo>
                    <a:pt x="448" y="221"/>
                  </a:lnTo>
                  <a:lnTo>
                    <a:pt x="485" y="280"/>
                  </a:lnTo>
                  <a:lnTo>
                    <a:pt x="457" y="349"/>
                  </a:lnTo>
                  <a:lnTo>
                    <a:pt x="495" y="402"/>
                  </a:lnTo>
                  <a:lnTo>
                    <a:pt x="554" y="418"/>
                  </a:lnTo>
                  <a:lnTo>
                    <a:pt x="507" y="480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560388" y="3219450"/>
              <a:ext cx="174625" cy="161925"/>
            </a:xfrm>
            <a:custGeom>
              <a:avLst/>
              <a:gdLst>
                <a:gd name="T0" fmla="*/ 230 w 439"/>
                <a:gd name="T1" fmla="*/ 368 h 409"/>
                <a:gd name="T2" fmla="*/ 119 w 439"/>
                <a:gd name="T3" fmla="*/ 409 h 409"/>
                <a:gd name="T4" fmla="*/ 28 w 439"/>
                <a:gd name="T5" fmla="*/ 349 h 409"/>
                <a:gd name="T6" fmla="*/ 0 w 439"/>
                <a:gd name="T7" fmla="*/ 228 h 409"/>
                <a:gd name="T8" fmla="*/ 50 w 439"/>
                <a:gd name="T9" fmla="*/ 207 h 409"/>
                <a:gd name="T10" fmla="*/ 119 w 439"/>
                <a:gd name="T11" fmla="*/ 138 h 409"/>
                <a:gd name="T12" fmla="*/ 168 w 439"/>
                <a:gd name="T13" fmla="*/ 69 h 409"/>
                <a:gd name="T14" fmla="*/ 178 w 439"/>
                <a:gd name="T15" fmla="*/ 0 h 409"/>
                <a:gd name="T16" fmla="*/ 237 w 439"/>
                <a:gd name="T17" fmla="*/ 19 h 409"/>
                <a:gd name="T18" fmla="*/ 299 w 439"/>
                <a:gd name="T19" fmla="*/ 48 h 409"/>
                <a:gd name="T20" fmla="*/ 417 w 439"/>
                <a:gd name="T21" fmla="*/ 41 h 409"/>
                <a:gd name="T22" fmla="*/ 439 w 439"/>
                <a:gd name="T23" fmla="*/ 121 h 409"/>
                <a:gd name="T24" fmla="*/ 439 w 439"/>
                <a:gd name="T25" fmla="*/ 219 h 409"/>
                <a:gd name="T26" fmla="*/ 379 w 439"/>
                <a:gd name="T27" fmla="*/ 250 h 409"/>
                <a:gd name="T28" fmla="*/ 311 w 439"/>
                <a:gd name="T29" fmla="*/ 288 h 409"/>
                <a:gd name="T30" fmla="*/ 230 w 439"/>
                <a:gd name="T31" fmla="*/ 368 h 4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39"/>
                <a:gd name="T49" fmla="*/ 0 h 409"/>
                <a:gd name="T50" fmla="*/ 439 w 439"/>
                <a:gd name="T51" fmla="*/ 409 h 4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39" h="409">
                  <a:moveTo>
                    <a:pt x="230" y="368"/>
                  </a:moveTo>
                  <a:lnTo>
                    <a:pt x="119" y="409"/>
                  </a:lnTo>
                  <a:lnTo>
                    <a:pt x="28" y="349"/>
                  </a:lnTo>
                  <a:lnTo>
                    <a:pt x="0" y="228"/>
                  </a:lnTo>
                  <a:lnTo>
                    <a:pt x="50" y="207"/>
                  </a:lnTo>
                  <a:lnTo>
                    <a:pt x="119" y="138"/>
                  </a:lnTo>
                  <a:lnTo>
                    <a:pt x="168" y="69"/>
                  </a:lnTo>
                  <a:lnTo>
                    <a:pt x="178" y="0"/>
                  </a:lnTo>
                  <a:lnTo>
                    <a:pt x="237" y="19"/>
                  </a:lnTo>
                  <a:lnTo>
                    <a:pt x="299" y="48"/>
                  </a:lnTo>
                  <a:lnTo>
                    <a:pt x="417" y="41"/>
                  </a:lnTo>
                  <a:lnTo>
                    <a:pt x="439" y="121"/>
                  </a:lnTo>
                  <a:lnTo>
                    <a:pt x="439" y="219"/>
                  </a:lnTo>
                  <a:lnTo>
                    <a:pt x="379" y="250"/>
                  </a:lnTo>
                  <a:lnTo>
                    <a:pt x="311" y="288"/>
                  </a:lnTo>
                  <a:lnTo>
                    <a:pt x="230" y="36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363538" y="3402013"/>
              <a:ext cx="204787" cy="153987"/>
            </a:xfrm>
            <a:custGeom>
              <a:avLst/>
              <a:gdLst>
                <a:gd name="T0" fmla="*/ 75 w 516"/>
                <a:gd name="T1" fmla="*/ 201 h 389"/>
                <a:gd name="T2" fmla="*/ 128 w 516"/>
                <a:gd name="T3" fmla="*/ 299 h 389"/>
                <a:gd name="T4" fmla="*/ 227 w 516"/>
                <a:gd name="T5" fmla="*/ 360 h 389"/>
                <a:gd name="T6" fmla="*/ 296 w 516"/>
                <a:gd name="T7" fmla="*/ 389 h 389"/>
                <a:gd name="T8" fmla="*/ 358 w 516"/>
                <a:gd name="T9" fmla="*/ 349 h 389"/>
                <a:gd name="T10" fmla="*/ 448 w 516"/>
                <a:gd name="T11" fmla="*/ 360 h 389"/>
                <a:gd name="T12" fmla="*/ 464 w 516"/>
                <a:gd name="T13" fmla="*/ 287 h 389"/>
                <a:gd name="T14" fmla="*/ 516 w 516"/>
                <a:gd name="T15" fmla="*/ 270 h 389"/>
                <a:gd name="T16" fmla="*/ 448 w 516"/>
                <a:gd name="T17" fmla="*/ 189 h 389"/>
                <a:gd name="T18" fmla="*/ 436 w 516"/>
                <a:gd name="T19" fmla="*/ 99 h 389"/>
                <a:gd name="T20" fmla="*/ 386 w 516"/>
                <a:gd name="T21" fmla="*/ 68 h 389"/>
                <a:gd name="T22" fmla="*/ 426 w 516"/>
                <a:gd name="T23" fmla="*/ 19 h 389"/>
                <a:gd name="T24" fmla="*/ 367 w 516"/>
                <a:gd name="T25" fmla="*/ 19 h 389"/>
                <a:gd name="T26" fmla="*/ 346 w 516"/>
                <a:gd name="T27" fmla="*/ 0 h 389"/>
                <a:gd name="T28" fmla="*/ 149 w 516"/>
                <a:gd name="T29" fmla="*/ 19 h 389"/>
                <a:gd name="T30" fmla="*/ 97 w 516"/>
                <a:gd name="T31" fmla="*/ 61 h 389"/>
                <a:gd name="T32" fmla="*/ 85 w 516"/>
                <a:gd name="T33" fmla="*/ 9 h 389"/>
                <a:gd name="T34" fmla="*/ 47 w 516"/>
                <a:gd name="T35" fmla="*/ 40 h 389"/>
                <a:gd name="T36" fmla="*/ 16 w 516"/>
                <a:gd name="T37" fmla="*/ 99 h 389"/>
                <a:gd name="T38" fmla="*/ 0 w 516"/>
                <a:gd name="T39" fmla="*/ 168 h 389"/>
                <a:gd name="T40" fmla="*/ 38 w 516"/>
                <a:gd name="T41" fmla="*/ 218 h 389"/>
                <a:gd name="T42" fmla="*/ 75 w 516"/>
                <a:gd name="T43" fmla="*/ 201 h 3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"/>
                <a:gd name="T67" fmla="*/ 0 h 389"/>
                <a:gd name="T68" fmla="*/ 516 w 516"/>
                <a:gd name="T69" fmla="*/ 389 h 38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" h="389">
                  <a:moveTo>
                    <a:pt x="75" y="201"/>
                  </a:moveTo>
                  <a:lnTo>
                    <a:pt x="128" y="299"/>
                  </a:lnTo>
                  <a:lnTo>
                    <a:pt x="227" y="360"/>
                  </a:lnTo>
                  <a:lnTo>
                    <a:pt x="296" y="389"/>
                  </a:lnTo>
                  <a:lnTo>
                    <a:pt x="358" y="349"/>
                  </a:lnTo>
                  <a:lnTo>
                    <a:pt x="448" y="360"/>
                  </a:lnTo>
                  <a:lnTo>
                    <a:pt x="464" y="287"/>
                  </a:lnTo>
                  <a:lnTo>
                    <a:pt x="516" y="270"/>
                  </a:lnTo>
                  <a:lnTo>
                    <a:pt x="448" y="189"/>
                  </a:lnTo>
                  <a:lnTo>
                    <a:pt x="436" y="99"/>
                  </a:lnTo>
                  <a:lnTo>
                    <a:pt x="386" y="68"/>
                  </a:lnTo>
                  <a:lnTo>
                    <a:pt x="426" y="19"/>
                  </a:lnTo>
                  <a:lnTo>
                    <a:pt x="367" y="19"/>
                  </a:lnTo>
                  <a:lnTo>
                    <a:pt x="346" y="0"/>
                  </a:lnTo>
                  <a:lnTo>
                    <a:pt x="149" y="19"/>
                  </a:lnTo>
                  <a:lnTo>
                    <a:pt x="97" y="61"/>
                  </a:lnTo>
                  <a:lnTo>
                    <a:pt x="85" y="9"/>
                  </a:lnTo>
                  <a:lnTo>
                    <a:pt x="47" y="40"/>
                  </a:lnTo>
                  <a:lnTo>
                    <a:pt x="16" y="99"/>
                  </a:lnTo>
                  <a:lnTo>
                    <a:pt x="0" y="168"/>
                  </a:lnTo>
                  <a:lnTo>
                    <a:pt x="38" y="218"/>
                  </a:lnTo>
                  <a:lnTo>
                    <a:pt x="75" y="201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>
              <a:off x="509588" y="3333750"/>
              <a:ext cx="185737" cy="134938"/>
            </a:xfrm>
            <a:custGeom>
              <a:avLst/>
              <a:gdLst>
                <a:gd name="T0" fmla="*/ 166 w 469"/>
                <a:gd name="T1" fmla="*/ 308 h 339"/>
                <a:gd name="T2" fmla="*/ 239 w 469"/>
                <a:gd name="T3" fmla="*/ 339 h 339"/>
                <a:gd name="T4" fmla="*/ 230 w 469"/>
                <a:gd name="T5" fmla="*/ 292 h 339"/>
                <a:gd name="T6" fmla="*/ 299 w 469"/>
                <a:gd name="T7" fmla="*/ 292 h 339"/>
                <a:gd name="T8" fmla="*/ 358 w 469"/>
                <a:gd name="T9" fmla="*/ 239 h 339"/>
                <a:gd name="T10" fmla="*/ 379 w 469"/>
                <a:gd name="T11" fmla="*/ 180 h 339"/>
                <a:gd name="T12" fmla="*/ 469 w 469"/>
                <a:gd name="T13" fmla="*/ 159 h 339"/>
                <a:gd name="T14" fmla="*/ 448 w 469"/>
                <a:gd name="T15" fmla="*/ 80 h 339"/>
                <a:gd name="T16" fmla="*/ 439 w 469"/>
                <a:gd name="T17" fmla="*/ 0 h 339"/>
                <a:gd name="T18" fmla="*/ 358 w 469"/>
                <a:gd name="T19" fmla="*/ 80 h 339"/>
                <a:gd name="T20" fmla="*/ 247 w 469"/>
                <a:gd name="T21" fmla="*/ 121 h 339"/>
                <a:gd name="T22" fmla="*/ 156 w 469"/>
                <a:gd name="T23" fmla="*/ 61 h 339"/>
                <a:gd name="T24" fmla="*/ 119 w 469"/>
                <a:gd name="T25" fmla="*/ 68 h 339"/>
                <a:gd name="T26" fmla="*/ 81 w 469"/>
                <a:gd name="T27" fmla="*/ 121 h 339"/>
                <a:gd name="T28" fmla="*/ 0 w 469"/>
                <a:gd name="T29" fmla="*/ 190 h 339"/>
                <a:gd name="T30" fmla="*/ 59 w 469"/>
                <a:gd name="T31" fmla="*/ 190 h 339"/>
                <a:gd name="T32" fmla="*/ 19 w 469"/>
                <a:gd name="T33" fmla="*/ 239 h 339"/>
                <a:gd name="T34" fmla="*/ 69 w 469"/>
                <a:gd name="T35" fmla="*/ 270 h 339"/>
                <a:gd name="T36" fmla="*/ 166 w 469"/>
                <a:gd name="T37" fmla="*/ 308 h 3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9"/>
                <a:gd name="T58" fmla="*/ 0 h 339"/>
                <a:gd name="T59" fmla="*/ 469 w 469"/>
                <a:gd name="T60" fmla="*/ 339 h 3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9" h="339">
                  <a:moveTo>
                    <a:pt x="166" y="308"/>
                  </a:moveTo>
                  <a:lnTo>
                    <a:pt x="239" y="339"/>
                  </a:lnTo>
                  <a:lnTo>
                    <a:pt x="230" y="292"/>
                  </a:lnTo>
                  <a:lnTo>
                    <a:pt x="299" y="292"/>
                  </a:lnTo>
                  <a:lnTo>
                    <a:pt x="358" y="239"/>
                  </a:lnTo>
                  <a:lnTo>
                    <a:pt x="379" y="180"/>
                  </a:lnTo>
                  <a:lnTo>
                    <a:pt x="469" y="159"/>
                  </a:lnTo>
                  <a:lnTo>
                    <a:pt x="448" y="80"/>
                  </a:lnTo>
                  <a:lnTo>
                    <a:pt x="439" y="0"/>
                  </a:lnTo>
                  <a:lnTo>
                    <a:pt x="358" y="80"/>
                  </a:lnTo>
                  <a:lnTo>
                    <a:pt x="247" y="121"/>
                  </a:lnTo>
                  <a:lnTo>
                    <a:pt x="156" y="61"/>
                  </a:lnTo>
                  <a:lnTo>
                    <a:pt x="119" y="68"/>
                  </a:lnTo>
                  <a:lnTo>
                    <a:pt x="81" y="121"/>
                  </a:lnTo>
                  <a:lnTo>
                    <a:pt x="0" y="190"/>
                  </a:lnTo>
                  <a:lnTo>
                    <a:pt x="59" y="190"/>
                  </a:lnTo>
                  <a:lnTo>
                    <a:pt x="19" y="239"/>
                  </a:lnTo>
                  <a:lnTo>
                    <a:pt x="69" y="270"/>
                  </a:lnTo>
                  <a:lnTo>
                    <a:pt x="166" y="30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628650" y="3397250"/>
              <a:ext cx="192088" cy="161925"/>
            </a:xfrm>
            <a:custGeom>
              <a:avLst/>
              <a:gdLst>
                <a:gd name="T0" fmla="*/ 28 w 486"/>
                <a:gd name="T1" fmla="*/ 192 h 410"/>
                <a:gd name="T2" fmla="*/ 49 w 486"/>
                <a:gd name="T3" fmla="*/ 230 h 410"/>
                <a:gd name="T4" fmla="*/ 97 w 486"/>
                <a:gd name="T5" fmla="*/ 299 h 410"/>
                <a:gd name="T6" fmla="*/ 140 w 486"/>
                <a:gd name="T7" fmla="*/ 332 h 410"/>
                <a:gd name="T8" fmla="*/ 158 w 486"/>
                <a:gd name="T9" fmla="*/ 380 h 410"/>
                <a:gd name="T10" fmla="*/ 239 w 486"/>
                <a:gd name="T11" fmla="*/ 389 h 410"/>
                <a:gd name="T12" fmla="*/ 329 w 486"/>
                <a:gd name="T13" fmla="*/ 410 h 410"/>
                <a:gd name="T14" fmla="*/ 398 w 486"/>
                <a:gd name="T15" fmla="*/ 380 h 410"/>
                <a:gd name="T16" fmla="*/ 388 w 486"/>
                <a:gd name="T17" fmla="*/ 299 h 410"/>
                <a:gd name="T18" fmla="*/ 457 w 486"/>
                <a:gd name="T19" fmla="*/ 299 h 410"/>
                <a:gd name="T20" fmla="*/ 486 w 486"/>
                <a:gd name="T21" fmla="*/ 261 h 410"/>
                <a:gd name="T22" fmla="*/ 396 w 486"/>
                <a:gd name="T23" fmla="*/ 239 h 410"/>
                <a:gd name="T24" fmla="*/ 358 w 486"/>
                <a:gd name="T25" fmla="*/ 130 h 410"/>
                <a:gd name="T26" fmla="*/ 298 w 486"/>
                <a:gd name="T27" fmla="*/ 21 h 410"/>
                <a:gd name="T28" fmla="*/ 170 w 486"/>
                <a:gd name="T29" fmla="*/ 0 h 410"/>
                <a:gd name="T30" fmla="*/ 80 w 486"/>
                <a:gd name="T31" fmla="*/ 21 h 410"/>
                <a:gd name="T32" fmla="*/ 59 w 486"/>
                <a:gd name="T33" fmla="*/ 80 h 410"/>
                <a:gd name="T34" fmla="*/ 0 w 486"/>
                <a:gd name="T35" fmla="*/ 133 h 410"/>
                <a:gd name="T36" fmla="*/ 28 w 486"/>
                <a:gd name="T37" fmla="*/ 192 h 4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6"/>
                <a:gd name="T58" fmla="*/ 0 h 410"/>
                <a:gd name="T59" fmla="*/ 486 w 486"/>
                <a:gd name="T60" fmla="*/ 410 h 4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6" h="410">
                  <a:moveTo>
                    <a:pt x="28" y="192"/>
                  </a:moveTo>
                  <a:lnTo>
                    <a:pt x="49" y="230"/>
                  </a:lnTo>
                  <a:lnTo>
                    <a:pt x="97" y="299"/>
                  </a:lnTo>
                  <a:lnTo>
                    <a:pt x="140" y="332"/>
                  </a:lnTo>
                  <a:lnTo>
                    <a:pt x="158" y="380"/>
                  </a:lnTo>
                  <a:lnTo>
                    <a:pt x="239" y="389"/>
                  </a:lnTo>
                  <a:lnTo>
                    <a:pt x="329" y="410"/>
                  </a:lnTo>
                  <a:lnTo>
                    <a:pt x="398" y="380"/>
                  </a:lnTo>
                  <a:lnTo>
                    <a:pt x="388" y="299"/>
                  </a:lnTo>
                  <a:lnTo>
                    <a:pt x="457" y="299"/>
                  </a:lnTo>
                  <a:lnTo>
                    <a:pt x="486" y="261"/>
                  </a:lnTo>
                  <a:lnTo>
                    <a:pt x="396" y="239"/>
                  </a:lnTo>
                  <a:lnTo>
                    <a:pt x="358" y="130"/>
                  </a:lnTo>
                  <a:lnTo>
                    <a:pt x="298" y="21"/>
                  </a:lnTo>
                  <a:lnTo>
                    <a:pt x="170" y="0"/>
                  </a:lnTo>
                  <a:lnTo>
                    <a:pt x="80" y="21"/>
                  </a:lnTo>
                  <a:lnTo>
                    <a:pt x="59" y="80"/>
                  </a:lnTo>
                  <a:lnTo>
                    <a:pt x="0" y="133"/>
                  </a:lnTo>
                  <a:lnTo>
                    <a:pt x="28" y="19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504825" y="3571875"/>
              <a:ext cx="195263" cy="139700"/>
            </a:xfrm>
            <a:custGeom>
              <a:avLst/>
              <a:gdLst>
                <a:gd name="T0" fmla="*/ 99 w 488"/>
                <a:gd name="T1" fmla="*/ 202 h 351"/>
                <a:gd name="T2" fmla="*/ 189 w 488"/>
                <a:gd name="T3" fmla="*/ 271 h 351"/>
                <a:gd name="T4" fmla="*/ 208 w 488"/>
                <a:gd name="T5" fmla="*/ 313 h 351"/>
                <a:gd name="T6" fmla="*/ 258 w 488"/>
                <a:gd name="T7" fmla="*/ 313 h 351"/>
                <a:gd name="T8" fmla="*/ 308 w 488"/>
                <a:gd name="T9" fmla="*/ 330 h 351"/>
                <a:gd name="T10" fmla="*/ 488 w 488"/>
                <a:gd name="T11" fmla="*/ 351 h 351"/>
                <a:gd name="T12" fmla="*/ 436 w 488"/>
                <a:gd name="T13" fmla="*/ 280 h 351"/>
                <a:gd name="T14" fmla="*/ 398 w 488"/>
                <a:gd name="T15" fmla="*/ 230 h 351"/>
                <a:gd name="T16" fmla="*/ 426 w 488"/>
                <a:gd name="T17" fmla="*/ 121 h 351"/>
                <a:gd name="T18" fmla="*/ 329 w 488"/>
                <a:gd name="T19" fmla="*/ 52 h 351"/>
                <a:gd name="T20" fmla="*/ 308 w 488"/>
                <a:gd name="T21" fmla="*/ 0 h 351"/>
                <a:gd name="T22" fmla="*/ 196 w 488"/>
                <a:gd name="T23" fmla="*/ 21 h 351"/>
                <a:gd name="T24" fmla="*/ 158 w 488"/>
                <a:gd name="T25" fmla="*/ 102 h 351"/>
                <a:gd name="T26" fmla="*/ 128 w 488"/>
                <a:gd name="T27" fmla="*/ 40 h 351"/>
                <a:gd name="T28" fmla="*/ 90 w 488"/>
                <a:gd name="T29" fmla="*/ 62 h 351"/>
                <a:gd name="T30" fmla="*/ 0 w 488"/>
                <a:gd name="T31" fmla="*/ 192 h 351"/>
                <a:gd name="T32" fmla="*/ 99 w 488"/>
                <a:gd name="T33" fmla="*/ 202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8"/>
                <a:gd name="T52" fmla="*/ 0 h 351"/>
                <a:gd name="T53" fmla="*/ 488 w 488"/>
                <a:gd name="T54" fmla="*/ 351 h 3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8" h="351">
                  <a:moveTo>
                    <a:pt x="99" y="202"/>
                  </a:moveTo>
                  <a:lnTo>
                    <a:pt x="189" y="271"/>
                  </a:lnTo>
                  <a:lnTo>
                    <a:pt x="208" y="313"/>
                  </a:lnTo>
                  <a:lnTo>
                    <a:pt x="258" y="313"/>
                  </a:lnTo>
                  <a:lnTo>
                    <a:pt x="308" y="330"/>
                  </a:lnTo>
                  <a:lnTo>
                    <a:pt x="488" y="351"/>
                  </a:lnTo>
                  <a:lnTo>
                    <a:pt x="436" y="280"/>
                  </a:lnTo>
                  <a:lnTo>
                    <a:pt x="398" y="230"/>
                  </a:lnTo>
                  <a:lnTo>
                    <a:pt x="426" y="121"/>
                  </a:lnTo>
                  <a:lnTo>
                    <a:pt x="329" y="52"/>
                  </a:lnTo>
                  <a:lnTo>
                    <a:pt x="308" y="0"/>
                  </a:lnTo>
                  <a:lnTo>
                    <a:pt x="196" y="21"/>
                  </a:lnTo>
                  <a:lnTo>
                    <a:pt x="158" y="102"/>
                  </a:lnTo>
                  <a:lnTo>
                    <a:pt x="128" y="40"/>
                  </a:lnTo>
                  <a:lnTo>
                    <a:pt x="90" y="62"/>
                  </a:lnTo>
                  <a:lnTo>
                    <a:pt x="0" y="192"/>
                  </a:lnTo>
                  <a:lnTo>
                    <a:pt x="99" y="20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628650" y="3548063"/>
              <a:ext cx="239713" cy="163512"/>
            </a:xfrm>
            <a:custGeom>
              <a:avLst/>
              <a:gdLst>
                <a:gd name="T0" fmla="*/ 249 w 606"/>
                <a:gd name="T1" fmla="*/ 358 h 410"/>
                <a:gd name="T2" fmla="*/ 350 w 606"/>
                <a:gd name="T3" fmla="*/ 311 h 410"/>
                <a:gd name="T4" fmla="*/ 448 w 606"/>
                <a:gd name="T5" fmla="*/ 280 h 410"/>
                <a:gd name="T6" fmla="*/ 478 w 606"/>
                <a:gd name="T7" fmla="*/ 299 h 410"/>
                <a:gd name="T8" fmla="*/ 507 w 606"/>
                <a:gd name="T9" fmla="*/ 251 h 410"/>
                <a:gd name="T10" fmla="*/ 538 w 606"/>
                <a:gd name="T11" fmla="*/ 180 h 410"/>
                <a:gd name="T12" fmla="*/ 606 w 606"/>
                <a:gd name="T13" fmla="*/ 118 h 410"/>
                <a:gd name="T14" fmla="*/ 516 w 606"/>
                <a:gd name="T15" fmla="*/ 80 h 410"/>
                <a:gd name="T16" fmla="*/ 448 w 606"/>
                <a:gd name="T17" fmla="*/ 37 h 410"/>
                <a:gd name="T18" fmla="*/ 436 w 606"/>
                <a:gd name="T19" fmla="*/ 49 h 410"/>
                <a:gd name="T20" fmla="*/ 379 w 606"/>
                <a:gd name="T21" fmla="*/ 59 h 410"/>
                <a:gd name="T22" fmla="*/ 329 w 606"/>
                <a:gd name="T23" fmla="*/ 30 h 410"/>
                <a:gd name="T24" fmla="*/ 239 w 606"/>
                <a:gd name="T25" fmla="*/ 9 h 410"/>
                <a:gd name="T26" fmla="*/ 158 w 606"/>
                <a:gd name="T27" fmla="*/ 0 h 410"/>
                <a:gd name="T28" fmla="*/ 80 w 606"/>
                <a:gd name="T29" fmla="*/ 0 h 410"/>
                <a:gd name="T30" fmla="*/ 0 w 606"/>
                <a:gd name="T31" fmla="*/ 59 h 410"/>
                <a:gd name="T32" fmla="*/ 21 w 606"/>
                <a:gd name="T33" fmla="*/ 111 h 410"/>
                <a:gd name="T34" fmla="*/ 118 w 606"/>
                <a:gd name="T35" fmla="*/ 180 h 410"/>
                <a:gd name="T36" fmla="*/ 90 w 606"/>
                <a:gd name="T37" fmla="*/ 289 h 410"/>
                <a:gd name="T38" fmla="*/ 128 w 606"/>
                <a:gd name="T39" fmla="*/ 339 h 410"/>
                <a:gd name="T40" fmla="*/ 180 w 606"/>
                <a:gd name="T41" fmla="*/ 410 h 410"/>
                <a:gd name="T42" fmla="*/ 249 w 606"/>
                <a:gd name="T43" fmla="*/ 358 h 4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06"/>
                <a:gd name="T67" fmla="*/ 0 h 410"/>
                <a:gd name="T68" fmla="*/ 606 w 606"/>
                <a:gd name="T69" fmla="*/ 410 h 4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06" h="410">
                  <a:moveTo>
                    <a:pt x="249" y="358"/>
                  </a:moveTo>
                  <a:lnTo>
                    <a:pt x="350" y="311"/>
                  </a:lnTo>
                  <a:lnTo>
                    <a:pt x="448" y="280"/>
                  </a:lnTo>
                  <a:lnTo>
                    <a:pt x="478" y="299"/>
                  </a:lnTo>
                  <a:lnTo>
                    <a:pt x="507" y="251"/>
                  </a:lnTo>
                  <a:lnTo>
                    <a:pt x="538" y="180"/>
                  </a:lnTo>
                  <a:lnTo>
                    <a:pt x="606" y="118"/>
                  </a:lnTo>
                  <a:lnTo>
                    <a:pt x="516" y="80"/>
                  </a:lnTo>
                  <a:lnTo>
                    <a:pt x="448" y="37"/>
                  </a:lnTo>
                  <a:lnTo>
                    <a:pt x="436" y="49"/>
                  </a:lnTo>
                  <a:lnTo>
                    <a:pt x="379" y="59"/>
                  </a:lnTo>
                  <a:lnTo>
                    <a:pt x="329" y="30"/>
                  </a:lnTo>
                  <a:lnTo>
                    <a:pt x="239" y="9"/>
                  </a:lnTo>
                  <a:lnTo>
                    <a:pt x="158" y="0"/>
                  </a:lnTo>
                  <a:lnTo>
                    <a:pt x="80" y="0"/>
                  </a:lnTo>
                  <a:lnTo>
                    <a:pt x="0" y="59"/>
                  </a:lnTo>
                  <a:lnTo>
                    <a:pt x="21" y="111"/>
                  </a:lnTo>
                  <a:lnTo>
                    <a:pt x="118" y="180"/>
                  </a:lnTo>
                  <a:lnTo>
                    <a:pt x="90" y="289"/>
                  </a:lnTo>
                  <a:lnTo>
                    <a:pt x="128" y="339"/>
                  </a:lnTo>
                  <a:lnTo>
                    <a:pt x="180" y="410"/>
                  </a:lnTo>
                  <a:lnTo>
                    <a:pt x="249" y="35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628650" y="3659188"/>
              <a:ext cx="212725" cy="111125"/>
            </a:xfrm>
            <a:custGeom>
              <a:avLst/>
              <a:gdLst>
                <a:gd name="T0" fmla="*/ 59 w 538"/>
                <a:gd name="T1" fmla="*/ 199 h 280"/>
                <a:gd name="T2" fmla="*/ 121 w 538"/>
                <a:gd name="T3" fmla="*/ 249 h 280"/>
                <a:gd name="T4" fmla="*/ 196 w 538"/>
                <a:gd name="T5" fmla="*/ 220 h 280"/>
                <a:gd name="T6" fmla="*/ 289 w 538"/>
                <a:gd name="T7" fmla="*/ 280 h 280"/>
                <a:gd name="T8" fmla="*/ 478 w 538"/>
                <a:gd name="T9" fmla="*/ 218 h 280"/>
                <a:gd name="T10" fmla="*/ 538 w 538"/>
                <a:gd name="T11" fmla="*/ 249 h 280"/>
                <a:gd name="T12" fmla="*/ 500 w 538"/>
                <a:gd name="T13" fmla="*/ 149 h 280"/>
                <a:gd name="T14" fmla="*/ 516 w 538"/>
                <a:gd name="T15" fmla="*/ 50 h 280"/>
                <a:gd name="T16" fmla="*/ 478 w 538"/>
                <a:gd name="T17" fmla="*/ 19 h 280"/>
                <a:gd name="T18" fmla="*/ 448 w 538"/>
                <a:gd name="T19" fmla="*/ 0 h 280"/>
                <a:gd name="T20" fmla="*/ 350 w 538"/>
                <a:gd name="T21" fmla="*/ 31 h 280"/>
                <a:gd name="T22" fmla="*/ 249 w 538"/>
                <a:gd name="T23" fmla="*/ 78 h 280"/>
                <a:gd name="T24" fmla="*/ 180 w 538"/>
                <a:gd name="T25" fmla="*/ 130 h 280"/>
                <a:gd name="T26" fmla="*/ 0 w 538"/>
                <a:gd name="T27" fmla="*/ 109 h 280"/>
                <a:gd name="T28" fmla="*/ 59 w 538"/>
                <a:gd name="T29" fmla="*/ 199 h 2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8"/>
                <a:gd name="T46" fmla="*/ 0 h 280"/>
                <a:gd name="T47" fmla="*/ 538 w 538"/>
                <a:gd name="T48" fmla="*/ 280 h 2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8" h="280">
                  <a:moveTo>
                    <a:pt x="59" y="199"/>
                  </a:moveTo>
                  <a:lnTo>
                    <a:pt x="121" y="249"/>
                  </a:lnTo>
                  <a:lnTo>
                    <a:pt x="196" y="220"/>
                  </a:lnTo>
                  <a:lnTo>
                    <a:pt x="289" y="280"/>
                  </a:lnTo>
                  <a:lnTo>
                    <a:pt x="478" y="218"/>
                  </a:lnTo>
                  <a:lnTo>
                    <a:pt x="538" y="249"/>
                  </a:lnTo>
                  <a:lnTo>
                    <a:pt x="500" y="149"/>
                  </a:lnTo>
                  <a:lnTo>
                    <a:pt x="516" y="50"/>
                  </a:lnTo>
                  <a:lnTo>
                    <a:pt x="478" y="19"/>
                  </a:lnTo>
                  <a:lnTo>
                    <a:pt x="448" y="0"/>
                  </a:lnTo>
                  <a:lnTo>
                    <a:pt x="350" y="31"/>
                  </a:lnTo>
                  <a:lnTo>
                    <a:pt x="249" y="78"/>
                  </a:lnTo>
                  <a:lnTo>
                    <a:pt x="180" y="130"/>
                  </a:lnTo>
                  <a:lnTo>
                    <a:pt x="0" y="109"/>
                  </a:lnTo>
                  <a:lnTo>
                    <a:pt x="59" y="1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2" name="Freeform 43"/>
            <p:cNvSpPr>
              <a:spLocks/>
            </p:cNvSpPr>
            <p:nvPr/>
          </p:nvSpPr>
          <p:spPr bwMode="auto">
            <a:xfrm>
              <a:off x="882650" y="3341688"/>
              <a:ext cx="230188" cy="222250"/>
            </a:xfrm>
            <a:custGeom>
              <a:avLst/>
              <a:gdLst>
                <a:gd name="T0" fmla="*/ 576 w 576"/>
                <a:gd name="T1" fmla="*/ 97 h 558"/>
                <a:gd name="T2" fmla="*/ 441 w 576"/>
                <a:gd name="T3" fmla="*/ 97 h 558"/>
                <a:gd name="T4" fmla="*/ 365 w 576"/>
                <a:gd name="T5" fmla="*/ 116 h 558"/>
                <a:gd name="T6" fmla="*/ 287 w 576"/>
                <a:gd name="T7" fmla="*/ 97 h 558"/>
                <a:gd name="T8" fmla="*/ 277 w 576"/>
                <a:gd name="T9" fmla="*/ 7 h 558"/>
                <a:gd name="T10" fmla="*/ 275 w 576"/>
                <a:gd name="T11" fmla="*/ 0 h 558"/>
                <a:gd name="T12" fmla="*/ 270 w 576"/>
                <a:gd name="T13" fmla="*/ 7 h 558"/>
                <a:gd name="T14" fmla="*/ 232 w 576"/>
                <a:gd name="T15" fmla="*/ 97 h 558"/>
                <a:gd name="T16" fmla="*/ 258 w 576"/>
                <a:gd name="T17" fmla="*/ 150 h 558"/>
                <a:gd name="T18" fmla="*/ 232 w 576"/>
                <a:gd name="T19" fmla="*/ 195 h 558"/>
                <a:gd name="T20" fmla="*/ 166 w 576"/>
                <a:gd name="T21" fmla="*/ 145 h 558"/>
                <a:gd name="T22" fmla="*/ 164 w 576"/>
                <a:gd name="T23" fmla="*/ 142 h 558"/>
                <a:gd name="T24" fmla="*/ 161 w 576"/>
                <a:gd name="T25" fmla="*/ 145 h 558"/>
                <a:gd name="T26" fmla="*/ 133 w 576"/>
                <a:gd name="T27" fmla="*/ 185 h 558"/>
                <a:gd name="T28" fmla="*/ 52 w 576"/>
                <a:gd name="T29" fmla="*/ 164 h 558"/>
                <a:gd name="T30" fmla="*/ 52 w 576"/>
                <a:gd name="T31" fmla="*/ 166 h 558"/>
                <a:gd name="T32" fmla="*/ 2 w 576"/>
                <a:gd name="T33" fmla="*/ 228 h 558"/>
                <a:gd name="T34" fmla="*/ 0 w 576"/>
                <a:gd name="T35" fmla="*/ 230 h 558"/>
                <a:gd name="T36" fmla="*/ 2 w 576"/>
                <a:gd name="T37" fmla="*/ 230 h 558"/>
                <a:gd name="T38" fmla="*/ 40 w 576"/>
                <a:gd name="T39" fmla="*/ 252 h 558"/>
                <a:gd name="T40" fmla="*/ 24 w 576"/>
                <a:gd name="T41" fmla="*/ 309 h 558"/>
                <a:gd name="T42" fmla="*/ 21 w 576"/>
                <a:gd name="T43" fmla="*/ 309 h 558"/>
                <a:gd name="T44" fmla="*/ 24 w 576"/>
                <a:gd name="T45" fmla="*/ 311 h 558"/>
                <a:gd name="T46" fmla="*/ 62 w 576"/>
                <a:gd name="T47" fmla="*/ 332 h 558"/>
                <a:gd name="T48" fmla="*/ 66 w 576"/>
                <a:gd name="T49" fmla="*/ 332 h 558"/>
                <a:gd name="T50" fmla="*/ 114 w 576"/>
                <a:gd name="T51" fmla="*/ 339 h 558"/>
                <a:gd name="T52" fmla="*/ 116 w 576"/>
                <a:gd name="T53" fmla="*/ 339 h 558"/>
                <a:gd name="T54" fmla="*/ 183 w 576"/>
                <a:gd name="T55" fmla="*/ 332 h 558"/>
                <a:gd name="T56" fmla="*/ 263 w 576"/>
                <a:gd name="T57" fmla="*/ 380 h 558"/>
                <a:gd name="T58" fmla="*/ 311 w 576"/>
                <a:gd name="T59" fmla="*/ 449 h 558"/>
                <a:gd name="T60" fmla="*/ 273 w 576"/>
                <a:gd name="T61" fmla="*/ 496 h 558"/>
                <a:gd name="T62" fmla="*/ 273 w 576"/>
                <a:gd name="T63" fmla="*/ 499 h 558"/>
                <a:gd name="T64" fmla="*/ 322 w 576"/>
                <a:gd name="T65" fmla="*/ 558 h 558"/>
                <a:gd name="T66" fmla="*/ 325 w 576"/>
                <a:gd name="T67" fmla="*/ 558 h 558"/>
                <a:gd name="T68" fmla="*/ 415 w 576"/>
                <a:gd name="T69" fmla="*/ 489 h 558"/>
                <a:gd name="T70" fmla="*/ 474 w 576"/>
                <a:gd name="T71" fmla="*/ 418 h 558"/>
                <a:gd name="T72" fmla="*/ 543 w 576"/>
                <a:gd name="T73" fmla="*/ 328 h 558"/>
                <a:gd name="T74" fmla="*/ 555 w 576"/>
                <a:gd name="T75" fmla="*/ 256 h 558"/>
                <a:gd name="T76" fmla="*/ 517 w 576"/>
                <a:gd name="T77" fmla="*/ 209 h 558"/>
                <a:gd name="T78" fmla="*/ 574 w 576"/>
                <a:gd name="T79" fmla="*/ 97 h 558"/>
                <a:gd name="T80" fmla="*/ 576 w 576"/>
                <a:gd name="T81" fmla="*/ 97 h 5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6"/>
                <a:gd name="T124" fmla="*/ 0 h 558"/>
                <a:gd name="T125" fmla="*/ 576 w 576"/>
                <a:gd name="T126" fmla="*/ 558 h 5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6" h="558">
                  <a:moveTo>
                    <a:pt x="576" y="97"/>
                  </a:moveTo>
                  <a:lnTo>
                    <a:pt x="441" y="97"/>
                  </a:lnTo>
                  <a:lnTo>
                    <a:pt x="365" y="116"/>
                  </a:lnTo>
                  <a:lnTo>
                    <a:pt x="287" y="97"/>
                  </a:lnTo>
                  <a:lnTo>
                    <a:pt x="277" y="7"/>
                  </a:lnTo>
                  <a:lnTo>
                    <a:pt x="275" y="0"/>
                  </a:lnTo>
                  <a:lnTo>
                    <a:pt x="270" y="7"/>
                  </a:lnTo>
                  <a:lnTo>
                    <a:pt x="232" y="97"/>
                  </a:lnTo>
                  <a:lnTo>
                    <a:pt x="258" y="150"/>
                  </a:lnTo>
                  <a:lnTo>
                    <a:pt x="232" y="195"/>
                  </a:lnTo>
                  <a:lnTo>
                    <a:pt x="166" y="145"/>
                  </a:lnTo>
                  <a:lnTo>
                    <a:pt x="164" y="142"/>
                  </a:lnTo>
                  <a:lnTo>
                    <a:pt x="161" y="145"/>
                  </a:lnTo>
                  <a:lnTo>
                    <a:pt x="133" y="185"/>
                  </a:lnTo>
                  <a:lnTo>
                    <a:pt x="52" y="164"/>
                  </a:lnTo>
                  <a:lnTo>
                    <a:pt x="52" y="166"/>
                  </a:lnTo>
                  <a:lnTo>
                    <a:pt x="2" y="228"/>
                  </a:lnTo>
                  <a:lnTo>
                    <a:pt x="0" y="230"/>
                  </a:lnTo>
                  <a:lnTo>
                    <a:pt x="2" y="230"/>
                  </a:lnTo>
                  <a:lnTo>
                    <a:pt x="40" y="252"/>
                  </a:lnTo>
                  <a:lnTo>
                    <a:pt x="24" y="309"/>
                  </a:lnTo>
                  <a:lnTo>
                    <a:pt x="21" y="309"/>
                  </a:lnTo>
                  <a:lnTo>
                    <a:pt x="24" y="311"/>
                  </a:lnTo>
                  <a:lnTo>
                    <a:pt x="62" y="332"/>
                  </a:lnTo>
                  <a:lnTo>
                    <a:pt x="66" y="332"/>
                  </a:lnTo>
                  <a:lnTo>
                    <a:pt x="114" y="339"/>
                  </a:lnTo>
                  <a:lnTo>
                    <a:pt x="116" y="339"/>
                  </a:lnTo>
                  <a:lnTo>
                    <a:pt x="183" y="332"/>
                  </a:lnTo>
                  <a:lnTo>
                    <a:pt x="263" y="380"/>
                  </a:lnTo>
                  <a:lnTo>
                    <a:pt x="311" y="449"/>
                  </a:lnTo>
                  <a:lnTo>
                    <a:pt x="273" y="496"/>
                  </a:lnTo>
                  <a:lnTo>
                    <a:pt x="273" y="499"/>
                  </a:lnTo>
                  <a:lnTo>
                    <a:pt x="322" y="558"/>
                  </a:lnTo>
                  <a:lnTo>
                    <a:pt x="325" y="558"/>
                  </a:lnTo>
                  <a:lnTo>
                    <a:pt x="415" y="489"/>
                  </a:lnTo>
                  <a:lnTo>
                    <a:pt x="474" y="418"/>
                  </a:lnTo>
                  <a:lnTo>
                    <a:pt x="543" y="328"/>
                  </a:lnTo>
                  <a:lnTo>
                    <a:pt x="555" y="256"/>
                  </a:lnTo>
                  <a:lnTo>
                    <a:pt x="517" y="209"/>
                  </a:lnTo>
                  <a:lnTo>
                    <a:pt x="574" y="97"/>
                  </a:lnTo>
                  <a:lnTo>
                    <a:pt x="576" y="97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3" name="Freeform 44"/>
            <p:cNvSpPr>
              <a:spLocks/>
            </p:cNvSpPr>
            <p:nvPr/>
          </p:nvSpPr>
          <p:spPr bwMode="auto">
            <a:xfrm>
              <a:off x="449263" y="3441700"/>
              <a:ext cx="241300" cy="238125"/>
            </a:xfrm>
            <a:custGeom>
              <a:avLst/>
              <a:gdLst>
                <a:gd name="T0" fmla="*/ 59 w 606"/>
                <a:gd name="T1" fmla="*/ 599 h 599"/>
                <a:gd name="T2" fmla="*/ 78 w 606"/>
                <a:gd name="T3" fmla="*/ 499 h 599"/>
                <a:gd name="T4" fmla="*/ 140 w 606"/>
                <a:gd name="T5" fmla="*/ 520 h 599"/>
                <a:gd name="T6" fmla="*/ 149 w 606"/>
                <a:gd name="T7" fmla="*/ 508 h 599"/>
                <a:gd name="T8" fmla="*/ 230 w 606"/>
                <a:gd name="T9" fmla="*/ 390 h 599"/>
                <a:gd name="T10" fmla="*/ 268 w 606"/>
                <a:gd name="T11" fmla="*/ 368 h 599"/>
                <a:gd name="T12" fmla="*/ 298 w 606"/>
                <a:gd name="T13" fmla="*/ 430 h 599"/>
                <a:gd name="T14" fmla="*/ 336 w 606"/>
                <a:gd name="T15" fmla="*/ 349 h 599"/>
                <a:gd name="T16" fmla="*/ 448 w 606"/>
                <a:gd name="T17" fmla="*/ 328 h 599"/>
                <a:gd name="T18" fmla="*/ 528 w 606"/>
                <a:gd name="T19" fmla="*/ 269 h 599"/>
                <a:gd name="T20" fmla="*/ 606 w 606"/>
                <a:gd name="T21" fmla="*/ 269 h 599"/>
                <a:gd name="T22" fmla="*/ 588 w 606"/>
                <a:gd name="T23" fmla="*/ 221 h 599"/>
                <a:gd name="T24" fmla="*/ 545 w 606"/>
                <a:gd name="T25" fmla="*/ 188 h 599"/>
                <a:gd name="T26" fmla="*/ 497 w 606"/>
                <a:gd name="T27" fmla="*/ 119 h 599"/>
                <a:gd name="T28" fmla="*/ 476 w 606"/>
                <a:gd name="T29" fmla="*/ 81 h 599"/>
                <a:gd name="T30" fmla="*/ 448 w 606"/>
                <a:gd name="T31" fmla="*/ 22 h 599"/>
                <a:gd name="T32" fmla="*/ 379 w 606"/>
                <a:gd name="T33" fmla="*/ 22 h 599"/>
                <a:gd name="T34" fmla="*/ 388 w 606"/>
                <a:gd name="T35" fmla="*/ 69 h 599"/>
                <a:gd name="T36" fmla="*/ 315 w 606"/>
                <a:gd name="T37" fmla="*/ 38 h 599"/>
                <a:gd name="T38" fmla="*/ 218 w 606"/>
                <a:gd name="T39" fmla="*/ 0 h 599"/>
                <a:gd name="T40" fmla="*/ 230 w 606"/>
                <a:gd name="T41" fmla="*/ 90 h 599"/>
                <a:gd name="T42" fmla="*/ 298 w 606"/>
                <a:gd name="T43" fmla="*/ 171 h 599"/>
                <a:gd name="T44" fmla="*/ 246 w 606"/>
                <a:gd name="T45" fmla="*/ 188 h 599"/>
                <a:gd name="T46" fmla="*/ 230 w 606"/>
                <a:gd name="T47" fmla="*/ 261 h 599"/>
                <a:gd name="T48" fmla="*/ 140 w 606"/>
                <a:gd name="T49" fmla="*/ 250 h 599"/>
                <a:gd name="T50" fmla="*/ 78 w 606"/>
                <a:gd name="T51" fmla="*/ 290 h 599"/>
                <a:gd name="T52" fmla="*/ 21 w 606"/>
                <a:gd name="T53" fmla="*/ 349 h 599"/>
                <a:gd name="T54" fmla="*/ 59 w 606"/>
                <a:gd name="T55" fmla="*/ 449 h 599"/>
                <a:gd name="T56" fmla="*/ 0 w 606"/>
                <a:gd name="T57" fmla="*/ 530 h 599"/>
                <a:gd name="T58" fmla="*/ 9 w 606"/>
                <a:gd name="T59" fmla="*/ 589 h 599"/>
                <a:gd name="T60" fmla="*/ 59 w 606"/>
                <a:gd name="T61" fmla="*/ 599 h 59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06"/>
                <a:gd name="T94" fmla="*/ 0 h 599"/>
                <a:gd name="T95" fmla="*/ 606 w 606"/>
                <a:gd name="T96" fmla="*/ 599 h 59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06" h="599">
                  <a:moveTo>
                    <a:pt x="59" y="599"/>
                  </a:moveTo>
                  <a:lnTo>
                    <a:pt x="78" y="499"/>
                  </a:lnTo>
                  <a:lnTo>
                    <a:pt x="140" y="520"/>
                  </a:lnTo>
                  <a:lnTo>
                    <a:pt x="149" y="508"/>
                  </a:lnTo>
                  <a:lnTo>
                    <a:pt x="230" y="390"/>
                  </a:lnTo>
                  <a:lnTo>
                    <a:pt x="268" y="368"/>
                  </a:lnTo>
                  <a:lnTo>
                    <a:pt x="298" y="430"/>
                  </a:lnTo>
                  <a:lnTo>
                    <a:pt x="336" y="349"/>
                  </a:lnTo>
                  <a:lnTo>
                    <a:pt x="448" y="328"/>
                  </a:lnTo>
                  <a:lnTo>
                    <a:pt x="528" y="269"/>
                  </a:lnTo>
                  <a:lnTo>
                    <a:pt x="606" y="269"/>
                  </a:lnTo>
                  <a:lnTo>
                    <a:pt x="588" y="221"/>
                  </a:lnTo>
                  <a:lnTo>
                    <a:pt x="545" y="188"/>
                  </a:lnTo>
                  <a:lnTo>
                    <a:pt x="497" y="119"/>
                  </a:lnTo>
                  <a:lnTo>
                    <a:pt x="476" y="81"/>
                  </a:lnTo>
                  <a:lnTo>
                    <a:pt x="448" y="22"/>
                  </a:lnTo>
                  <a:lnTo>
                    <a:pt x="379" y="22"/>
                  </a:lnTo>
                  <a:lnTo>
                    <a:pt x="388" y="69"/>
                  </a:lnTo>
                  <a:lnTo>
                    <a:pt x="315" y="38"/>
                  </a:lnTo>
                  <a:lnTo>
                    <a:pt x="218" y="0"/>
                  </a:lnTo>
                  <a:lnTo>
                    <a:pt x="230" y="90"/>
                  </a:lnTo>
                  <a:lnTo>
                    <a:pt x="298" y="171"/>
                  </a:lnTo>
                  <a:lnTo>
                    <a:pt x="246" y="188"/>
                  </a:lnTo>
                  <a:lnTo>
                    <a:pt x="230" y="261"/>
                  </a:lnTo>
                  <a:lnTo>
                    <a:pt x="140" y="250"/>
                  </a:lnTo>
                  <a:lnTo>
                    <a:pt x="78" y="290"/>
                  </a:lnTo>
                  <a:lnTo>
                    <a:pt x="21" y="349"/>
                  </a:lnTo>
                  <a:lnTo>
                    <a:pt x="59" y="449"/>
                  </a:lnTo>
                  <a:lnTo>
                    <a:pt x="0" y="530"/>
                  </a:lnTo>
                  <a:lnTo>
                    <a:pt x="9" y="589"/>
                  </a:lnTo>
                  <a:lnTo>
                    <a:pt x="59" y="5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4" name="Freeform 45"/>
            <p:cNvSpPr>
              <a:spLocks/>
            </p:cNvSpPr>
            <p:nvPr/>
          </p:nvSpPr>
          <p:spPr bwMode="auto">
            <a:xfrm>
              <a:off x="327025" y="3481388"/>
              <a:ext cx="153988" cy="193675"/>
            </a:xfrm>
            <a:custGeom>
              <a:avLst/>
              <a:gdLst>
                <a:gd name="T0" fmla="*/ 78 w 386"/>
                <a:gd name="T1" fmla="*/ 406 h 487"/>
                <a:gd name="T2" fmla="*/ 99 w 386"/>
                <a:gd name="T3" fmla="*/ 480 h 487"/>
                <a:gd name="T4" fmla="*/ 218 w 386"/>
                <a:gd name="T5" fmla="*/ 480 h 487"/>
                <a:gd name="T6" fmla="*/ 317 w 386"/>
                <a:gd name="T7" fmla="*/ 487 h 487"/>
                <a:gd name="T8" fmla="*/ 308 w 386"/>
                <a:gd name="T9" fmla="*/ 428 h 487"/>
                <a:gd name="T10" fmla="*/ 367 w 386"/>
                <a:gd name="T11" fmla="*/ 347 h 487"/>
                <a:gd name="T12" fmla="*/ 329 w 386"/>
                <a:gd name="T13" fmla="*/ 247 h 487"/>
                <a:gd name="T14" fmla="*/ 386 w 386"/>
                <a:gd name="T15" fmla="*/ 188 h 487"/>
                <a:gd name="T16" fmla="*/ 317 w 386"/>
                <a:gd name="T17" fmla="*/ 159 h 487"/>
                <a:gd name="T18" fmla="*/ 218 w 386"/>
                <a:gd name="T19" fmla="*/ 98 h 487"/>
                <a:gd name="T20" fmla="*/ 165 w 386"/>
                <a:gd name="T21" fmla="*/ 0 h 487"/>
                <a:gd name="T22" fmla="*/ 128 w 386"/>
                <a:gd name="T23" fmla="*/ 17 h 487"/>
                <a:gd name="T24" fmla="*/ 149 w 386"/>
                <a:gd name="T25" fmla="*/ 69 h 487"/>
                <a:gd name="T26" fmla="*/ 158 w 386"/>
                <a:gd name="T27" fmla="*/ 176 h 487"/>
                <a:gd name="T28" fmla="*/ 78 w 386"/>
                <a:gd name="T29" fmla="*/ 250 h 487"/>
                <a:gd name="T30" fmla="*/ 0 w 386"/>
                <a:gd name="T31" fmla="*/ 387 h 487"/>
                <a:gd name="T32" fmla="*/ 78 w 386"/>
                <a:gd name="T33" fmla="*/ 406 h 4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6"/>
                <a:gd name="T52" fmla="*/ 0 h 487"/>
                <a:gd name="T53" fmla="*/ 386 w 386"/>
                <a:gd name="T54" fmla="*/ 487 h 4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6" h="487">
                  <a:moveTo>
                    <a:pt x="78" y="406"/>
                  </a:moveTo>
                  <a:lnTo>
                    <a:pt x="99" y="480"/>
                  </a:lnTo>
                  <a:lnTo>
                    <a:pt x="218" y="480"/>
                  </a:lnTo>
                  <a:lnTo>
                    <a:pt x="317" y="487"/>
                  </a:lnTo>
                  <a:lnTo>
                    <a:pt x="308" y="428"/>
                  </a:lnTo>
                  <a:lnTo>
                    <a:pt x="367" y="347"/>
                  </a:lnTo>
                  <a:lnTo>
                    <a:pt x="329" y="247"/>
                  </a:lnTo>
                  <a:lnTo>
                    <a:pt x="386" y="188"/>
                  </a:lnTo>
                  <a:lnTo>
                    <a:pt x="317" y="159"/>
                  </a:lnTo>
                  <a:lnTo>
                    <a:pt x="218" y="98"/>
                  </a:lnTo>
                  <a:lnTo>
                    <a:pt x="165" y="0"/>
                  </a:lnTo>
                  <a:lnTo>
                    <a:pt x="128" y="17"/>
                  </a:lnTo>
                  <a:lnTo>
                    <a:pt x="149" y="69"/>
                  </a:lnTo>
                  <a:lnTo>
                    <a:pt x="158" y="176"/>
                  </a:lnTo>
                  <a:lnTo>
                    <a:pt x="78" y="250"/>
                  </a:lnTo>
                  <a:lnTo>
                    <a:pt x="0" y="387"/>
                  </a:lnTo>
                  <a:lnTo>
                    <a:pt x="78" y="4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95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/>
              <a:t>Sommaire</a:t>
            </a:r>
          </a:p>
        </p:txBody>
      </p:sp>
      <p:sp>
        <p:nvSpPr>
          <p:cNvPr id="7" name="Arrondir un rectangle avec un coin diagonal 6"/>
          <p:cNvSpPr/>
          <p:nvPr/>
        </p:nvSpPr>
        <p:spPr>
          <a:xfrm>
            <a:off x="2935312" y="1952664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déclinaison régionale du plan cancer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1386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rondir un rectangle avec un coin diagonal 7"/>
          <p:cNvSpPr/>
          <p:nvPr/>
        </p:nvSpPr>
        <p:spPr>
          <a:xfrm>
            <a:off x="2509374" y="3858308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Réalisations structurantes des précédents </a:t>
            </a:r>
            <a:r>
              <a:rPr lang="fr-FR" sz="2400" b="1" kern="0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PRS</a:t>
            </a:r>
          </a:p>
        </p:txBody>
      </p:sp>
      <p:sp>
        <p:nvSpPr>
          <p:cNvPr id="9" name="Arrondir un rectangle avec un coin diagonal 8"/>
          <p:cNvSpPr/>
          <p:nvPr/>
        </p:nvSpPr>
        <p:spPr>
          <a:xfrm>
            <a:off x="2114562" y="5855695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Synthèse des axes de la feuille de route régionale</a:t>
            </a:r>
            <a:endParaRPr lang="fr-FR" sz="2400" b="1" kern="0" dirty="0">
              <a:solidFill>
                <a:srgbClr val="0138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2229732" y="2127400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 w="12700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Ellipse 13"/>
          <p:cNvSpPr/>
          <p:nvPr/>
        </p:nvSpPr>
        <p:spPr>
          <a:xfrm>
            <a:off x="1808023" y="4018417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fr-FR" sz="3200" b="1" kern="0" dirty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llipse 18"/>
          <p:cNvSpPr/>
          <p:nvPr/>
        </p:nvSpPr>
        <p:spPr>
          <a:xfrm>
            <a:off x="1126580" y="6039379"/>
            <a:ext cx="1095920" cy="914448"/>
          </a:xfrm>
          <a:prstGeom prst="ellipse">
            <a:avLst/>
          </a:prstGeom>
          <a:solidFill>
            <a:srgbClr val="01386E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fr-FR" sz="3200" b="1" kern="0" dirty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0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072372" y="527405"/>
            <a:ext cx="10266866" cy="818795"/>
          </a:xfrm>
        </p:spPr>
        <p:txBody>
          <a:bodyPr>
            <a:normAutofit fontScale="90000"/>
          </a:bodyPr>
          <a:lstStyle/>
          <a:p>
            <a:pPr lvl="0" algn="l"/>
            <a:r>
              <a:rPr lang="fr-FR" sz="3600" dirty="0"/>
              <a:t>1. </a:t>
            </a:r>
            <a:r>
              <a:rPr lang="fr-FR" sz="4000" dirty="0"/>
              <a:t>Contexte et déclinaison régionale du plan cancer </a:t>
            </a:r>
          </a:p>
        </p:txBody>
      </p:sp>
      <p:sp>
        <p:nvSpPr>
          <p:cNvPr id="2" name="Rectangle 1"/>
          <p:cNvSpPr/>
          <p:nvPr/>
        </p:nvSpPr>
        <p:spPr>
          <a:xfrm>
            <a:off x="3725648" y="4768334"/>
            <a:ext cx="5756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0" dirty="0">
                <a:solidFill>
                  <a:srgbClr val="FFFFFF"/>
                </a:solidFill>
              </a:rPr>
              <a:t>Améliorer l’équité d’accès dans tous les territoires de santé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660769" y="4445168"/>
            <a:ext cx="660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kern="0" dirty="0">
                <a:solidFill>
                  <a:srgbClr val="FFFFFF"/>
                </a:solidFill>
              </a:rPr>
              <a:t>Promouvoir la vie à domicile et les alternatives à l’hébergement permanent</a:t>
            </a:r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361796" y="2765503"/>
            <a:ext cx="12846203" cy="5598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Un 3</a:t>
            </a:r>
            <a:r>
              <a:rPr lang="fr-FR" sz="2000" b="1" baseline="30000" dirty="0" smtClean="0">
                <a:solidFill>
                  <a:schemeClr val="tx1"/>
                </a:solidFill>
              </a:rPr>
              <a:t>ème</a:t>
            </a:r>
            <a:r>
              <a:rPr lang="fr-FR" sz="2000" b="1" dirty="0" smtClean="0">
                <a:solidFill>
                  <a:schemeClr val="tx1"/>
                </a:solidFill>
              </a:rPr>
              <a:t> plan cancer (2014-2019) : les enjeux de sa déclinaison territoriale autour de six axes clés </a:t>
            </a:r>
            <a:endParaRPr lang="fr-FR" sz="2000" b="1" dirty="0">
              <a:solidFill>
                <a:schemeClr val="tx1"/>
              </a:solidFill>
            </a:endParaRPr>
          </a:p>
        </p:txBody>
      </p:sp>
      <p:pic>
        <p:nvPicPr>
          <p:cNvPr id="46" name="Image 4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72" y="3045406"/>
            <a:ext cx="11463454" cy="6359852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Espace réservé du contenu 6"/>
          <p:cNvSpPr txBox="1">
            <a:spLocks/>
          </p:cNvSpPr>
          <p:nvPr/>
        </p:nvSpPr>
        <p:spPr>
          <a:xfrm>
            <a:off x="368299" y="1427357"/>
            <a:ext cx="12598401" cy="1338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 smtClean="0"/>
              <a:t>Une offre de soins dense mais inégalement répartie</a:t>
            </a:r>
          </a:p>
          <a:p>
            <a:pPr marL="330190" lvl="1" algn="just">
              <a:spcBef>
                <a:spcPts val="1444"/>
              </a:spcBef>
            </a:pPr>
            <a:r>
              <a:rPr lang="fr-FR" sz="2000" dirty="0" smtClean="0"/>
              <a:t>12 structures de dépistage organisé réparties sur l’ensemble de la région</a:t>
            </a:r>
          </a:p>
          <a:p>
            <a:pPr marL="330190" lvl="1" algn="just">
              <a:spcBef>
                <a:spcPts val="1444"/>
              </a:spcBef>
            </a:pPr>
            <a:r>
              <a:rPr lang="fr-FR" sz="2000" dirty="0" smtClean="0"/>
              <a:t>Une densité médicale supérieure à la moyenne nationale mais une démographie médicale hétérogène</a:t>
            </a:r>
          </a:p>
          <a:p>
            <a:pPr marL="0" lvl="1" indent="0" algn="just">
              <a:spcBef>
                <a:spcPts val="1444"/>
              </a:spcBef>
              <a:buNone/>
            </a:pPr>
            <a:endParaRPr lang="fr-FR" sz="2000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22499" y="527405"/>
            <a:ext cx="8892343" cy="818795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4000" dirty="0"/>
              <a:t>2. Réalisations structurantes des précédents PRS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7302" y="1517675"/>
            <a:ext cx="12145698" cy="750349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fr-FR" sz="2000" dirty="0">
              <a:solidFill>
                <a:srgbClr val="01386E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b="1" kern="0" dirty="0" smtClean="0">
                <a:solidFill>
                  <a:srgbClr val="01386E"/>
                </a:solidFill>
              </a:rPr>
              <a:t>Orientation 1 : Favoriser l’accès à la prévention et au dépistage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2000" b="1" kern="0" dirty="0" smtClean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fr-FR" sz="2000" dirty="0" smtClean="0"/>
              <a:t>Des</a:t>
            </a:r>
            <a:r>
              <a:rPr lang="fr-FR" sz="2000" b="1" dirty="0" smtClean="0"/>
              <a:t> actions </a:t>
            </a:r>
            <a:r>
              <a:rPr lang="fr-FR" sz="2000" b="1" dirty="0"/>
              <a:t>vers des populations défavorisées </a:t>
            </a:r>
            <a:r>
              <a:rPr lang="fr-FR" sz="2000" dirty="0"/>
              <a:t>: sensibilisation au  dépistage organisé via des associations </a:t>
            </a:r>
            <a:r>
              <a:rPr lang="fr-FR" sz="2000" dirty="0" smtClean="0"/>
              <a:t>locales, mise </a:t>
            </a:r>
            <a:r>
              <a:rPr lang="fr-FR" sz="2000" dirty="0"/>
              <a:t>en place de l’EDI (indicateur écologique de </a:t>
            </a:r>
            <a:r>
              <a:rPr lang="fr-FR" sz="2000" dirty="0" err="1"/>
              <a:t>défavorisation</a:t>
            </a:r>
            <a:r>
              <a:rPr lang="fr-FR" sz="2000" dirty="0"/>
              <a:t> sociale)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/>
              <a:t>Des </a:t>
            </a:r>
            <a:r>
              <a:rPr lang="fr-FR" sz="2000" b="1" dirty="0" smtClean="0"/>
              <a:t>actions vers les populations handicapées </a:t>
            </a:r>
            <a:r>
              <a:rPr lang="fr-FR" sz="2000" dirty="0" smtClean="0"/>
              <a:t>: </a:t>
            </a:r>
            <a:r>
              <a:rPr lang="fr-FR" sz="2000" dirty="0"/>
              <a:t>r</a:t>
            </a:r>
            <a:r>
              <a:rPr lang="fr-FR" sz="2000" dirty="0" smtClean="0"/>
              <a:t>éservation </a:t>
            </a:r>
            <a:r>
              <a:rPr lang="fr-FR" sz="2000" dirty="0"/>
              <a:t>de créneaux horaires par des radiologues pour le dépistage </a:t>
            </a:r>
            <a:r>
              <a:rPr lang="fr-FR" sz="2000" dirty="0" smtClean="0"/>
              <a:t>organisé, création </a:t>
            </a:r>
            <a:r>
              <a:rPr lang="fr-FR" sz="2000" dirty="0"/>
              <a:t>et diffusion d’outils de communication </a:t>
            </a:r>
            <a:r>
              <a:rPr lang="fr-FR" sz="2000" dirty="0" smtClean="0"/>
              <a:t>adaptés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/>
              <a:t>De </a:t>
            </a:r>
            <a:r>
              <a:rPr lang="fr-FR" sz="2000" dirty="0"/>
              <a:t>nombreuses </a:t>
            </a:r>
            <a:r>
              <a:rPr lang="fr-FR" sz="2000" b="1" dirty="0"/>
              <a:t>actions de sensibilisation aux dangers du tabagisme en milieu scolaire </a:t>
            </a:r>
            <a:r>
              <a:rPr lang="fr-FR" sz="2000" dirty="0"/>
              <a:t>: </a:t>
            </a:r>
            <a:r>
              <a:rPr lang="fr-FR" sz="2000" dirty="0" smtClean="0"/>
              <a:t>proposition </a:t>
            </a:r>
            <a:r>
              <a:rPr lang="fr-FR" sz="2000" dirty="0"/>
              <a:t>d’un programme de prévention et de lutte contre le tabagisme (développement des Consultations Jeunes Consommateurs, interventions dans le cadre des Contrats Locaux de Santé, campagne « Moi(s) sans tabac »)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Campagnes de sensibilisation sur l’alcoolisme : </a:t>
            </a:r>
            <a:r>
              <a:rPr lang="fr-FR" sz="2000" dirty="0" smtClean="0"/>
              <a:t>mobilisation des acteurs de premier recours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Actions de promotion de la santé en lien avec EPIDAURE</a:t>
            </a:r>
            <a:endParaRPr lang="fr-FR" sz="2000" b="1" dirty="0"/>
          </a:p>
          <a:p>
            <a:pPr marL="0" indent="0" algn="just" defTabSz="125518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fr-FR" sz="2000" dirty="0"/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fr-FR" sz="2000" b="1" kern="0" dirty="0">
                <a:solidFill>
                  <a:srgbClr val="01386E"/>
                </a:solidFill>
              </a:rPr>
              <a:t>Orientation 2 : Assurer une prise en charge graduée dans la nouvelle organisation des soins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Mise en place de RCP </a:t>
            </a:r>
            <a:r>
              <a:rPr lang="fr-FR" sz="2000" b="1" dirty="0"/>
              <a:t>de recours </a:t>
            </a:r>
            <a:r>
              <a:rPr lang="fr-FR" sz="2000" dirty="0"/>
              <a:t>en visioconférence avec les établissements </a:t>
            </a:r>
            <a:r>
              <a:rPr lang="fr-FR" sz="2000" dirty="0" smtClean="0"/>
              <a:t>hospitalo-universitaires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/>
              <a:t>Création de </a:t>
            </a:r>
            <a:r>
              <a:rPr lang="fr-FR" sz="2000" b="1" dirty="0"/>
              <a:t>postes partagés </a:t>
            </a:r>
            <a:r>
              <a:rPr lang="fr-FR" sz="2000" dirty="0"/>
              <a:t>entre le CHU de Toulouse ou l’IUCT et les CH de </a:t>
            </a:r>
            <a:r>
              <a:rPr lang="fr-FR" sz="2000" dirty="0" smtClean="0"/>
              <a:t>proximité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/>
              <a:t>Existence </a:t>
            </a:r>
            <a:r>
              <a:rPr lang="fr-FR" sz="2000" dirty="0"/>
              <a:t>d’un </a:t>
            </a:r>
            <a:r>
              <a:rPr lang="fr-FR" sz="2000" b="1" dirty="0"/>
              <a:t>Observatoire des délais d’accès à l’IRM sur le périmètre </a:t>
            </a:r>
            <a:r>
              <a:rPr lang="fr-FR" sz="2000" b="1" dirty="0" smtClean="0"/>
              <a:t>LR</a:t>
            </a: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kern="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fr-FR" sz="2000" b="1" kern="0" dirty="0">
                <a:solidFill>
                  <a:srgbClr val="01386E"/>
                </a:solidFill>
              </a:rPr>
              <a:t>Orientation 3 : Améliorer la coordination des soins et les échanges d’information entre </a:t>
            </a:r>
            <a:r>
              <a:rPr lang="fr-FR" sz="2000" b="1" kern="0" dirty="0" smtClean="0">
                <a:solidFill>
                  <a:srgbClr val="01386E"/>
                </a:solidFill>
              </a:rPr>
              <a:t>professionnels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None/>
            </a:pPr>
            <a:endParaRPr lang="fr-FR" sz="2000" b="1" kern="0" dirty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/>
              <a:t>Déploiement du Dossier Communiquant de Cancérologie : </a:t>
            </a:r>
            <a:r>
              <a:rPr lang="fr-FR" sz="2000" dirty="0"/>
              <a:t>opérationnel dans les établissements des deux anciennes régions au travers d’un même logiciel (mais dans des versions différentes). </a:t>
            </a: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/>
              <a:t>Expérimentation d’un dispositif innovant dans le bassin d’Alès</a:t>
            </a:r>
            <a:r>
              <a:rPr lang="fr-FR" sz="2000" b="1" dirty="0" smtClean="0"/>
              <a:t> : création </a:t>
            </a:r>
            <a:r>
              <a:rPr lang="fr-FR" sz="2000" b="1" dirty="0"/>
              <a:t>de liens directs entre les pharmaciens d’officine et les pharmaciens hospitaliers </a:t>
            </a:r>
            <a:r>
              <a:rPr lang="fr-FR" sz="2000" dirty="0" smtClean="0"/>
              <a:t>via </a:t>
            </a:r>
            <a:r>
              <a:rPr lang="fr-FR" sz="2000" dirty="0"/>
              <a:t>une messagerie sécurisée </a:t>
            </a: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Développement de </a:t>
            </a:r>
            <a:r>
              <a:rPr lang="fr-FR" sz="2000" b="1" dirty="0"/>
              <a:t>l’éducation thérapeutique </a:t>
            </a:r>
            <a:r>
              <a:rPr lang="fr-FR" sz="2000" b="1" dirty="0" smtClean="0"/>
              <a:t>: </a:t>
            </a:r>
            <a:r>
              <a:rPr lang="fr-FR" sz="2000" dirty="0"/>
              <a:t>programme d’ETP </a:t>
            </a:r>
            <a:r>
              <a:rPr lang="fr-FR" sz="2000" dirty="0" smtClean="0"/>
              <a:t>lancé </a:t>
            </a:r>
            <a:r>
              <a:rPr lang="fr-FR" sz="2000" dirty="0"/>
              <a:t>par </a:t>
            </a:r>
            <a:r>
              <a:rPr lang="fr-FR" sz="2000" dirty="0" smtClean="0"/>
              <a:t>l’IUCT à partir d’une plateforme dédiée aux patients sous chimiothérapie orale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0" indent="0" algn="just">
              <a:buNone/>
            </a:pPr>
            <a:endParaRPr lang="fr-FR" sz="2400" b="1" kern="0" dirty="0" smtClean="0">
              <a:solidFill>
                <a:srgbClr val="01386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0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22499" y="527405"/>
            <a:ext cx="8892343" cy="818795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4000" dirty="0"/>
              <a:t>2. Réalisations structurantes des précédents PRS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7302" y="1517675"/>
            <a:ext cx="12145698" cy="750349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fr-FR" sz="2000" dirty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kern="0" dirty="0" smtClean="0">
                <a:solidFill>
                  <a:srgbClr val="01386E"/>
                </a:solidFill>
              </a:rPr>
              <a:t>Orientation </a:t>
            </a:r>
            <a:r>
              <a:rPr lang="fr-FR" sz="2000" b="1" kern="0" dirty="0">
                <a:solidFill>
                  <a:srgbClr val="01386E"/>
                </a:solidFill>
              </a:rPr>
              <a:t>4 : Mieux vivre le </a:t>
            </a:r>
            <a:r>
              <a:rPr lang="fr-FR" sz="2000" b="1" kern="0" dirty="0" smtClean="0">
                <a:solidFill>
                  <a:srgbClr val="01386E"/>
                </a:solidFill>
              </a:rPr>
              <a:t>cancer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kern="0" dirty="0" smtClean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/>
              <a:t>Q</a:t>
            </a:r>
            <a:r>
              <a:rPr lang="fr-FR" sz="2000" b="1" dirty="0" smtClean="0"/>
              <a:t>ualité </a:t>
            </a:r>
            <a:r>
              <a:rPr lang="fr-FR" sz="2000" b="1" dirty="0"/>
              <a:t>du </a:t>
            </a:r>
            <a:r>
              <a:rPr lang="fr-FR" sz="2000" b="1" dirty="0" smtClean="0"/>
              <a:t>dispositif d’annonce : </a:t>
            </a:r>
            <a:r>
              <a:rPr lang="fr-FR" sz="2000" dirty="0"/>
              <a:t>m</a:t>
            </a:r>
            <a:r>
              <a:rPr lang="fr-FR" sz="2000" dirty="0" smtClean="0"/>
              <a:t>ises </a:t>
            </a:r>
            <a:r>
              <a:rPr lang="fr-FR" sz="2000" dirty="0"/>
              <a:t>en situation des internes et étudiants de 4ème </a:t>
            </a:r>
            <a:r>
              <a:rPr lang="fr-FR" sz="2000" dirty="0" smtClean="0"/>
              <a:t>année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/>
              <a:t>A</a:t>
            </a:r>
            <a:r>
              <a:rPr lang="fr-FR" sz="2000" b="1" dirty="0" smtClean="0"/>
              <a:t>ccès aux soins de support : </a:t>
            </a:r>
            <a:r>
              <a:rPr lang="fr-FR" sz="2000" dirty="0"/>
              <a:t>a</a:t>
            </a:r>
            <a:r>
              <a:rPr lang="fr-FR" sz="2000" dirty="0" smtClean="0"/>
              <a:t>nnuaire </a:t>
            </a:r>
            <a:r>
              <a:rPr lang="fr-FR" sz="2000" dirty="0"/>
              <a:t>en ligne des soins de support développé par </a:t>
            </a:r>
            <a:r>
              <a:rPr lang="fr-FR" sz="2000" dirty="0" err="1" smtClean="0"/>
              <a:t>Oncomip</a:t>
            </a: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Structuration des liens avec les entreprises et les médecins du travail </a:t>
            </a:r>
            <a:r>
              <a:rPr lang="fr-FR" sz="2000" dirty="0" smtClean="0"/>
              <a:t>pour favoriser le maintien dans l’emploi et anticiper les retours à la vie professionnelle : projet ARACT (Agence Régionale d’Amélioration de Conditions de Travail)</a:t>
            </a:r>
            <a:endParaRPr lang="fr-FR" sz="2000" dirty="0"/>
          </a:p>
          <a:p>
            <a:pPr marL="235309" indent="-235309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/>
              <a:t>Facilitation de l’accès </a:t>
            </a:r>
            <a:r>
              <a:rPr lang="fr-FR" sz="2000" b="1" dirty="0"/>
              <a:t>aux dispositifs de réinsertion </a:t>
            </a:r>
            <a:r>
              <a:rPr lang="fr-FR" sz="2000" dirty="0"/>
              <a:t>(médecine du travail, orientation pour reprise de scolarité) (AJA)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0" indent="0" algn="just" defTabSz="125518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fr-FR" sz="2000" b="1" kern="0" dirty="0" smtClean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kern="0" dirty="0" smtClean="0">
                <a:solidFill>
                  <a:srgbClr val="01386E"/>
                </a:solidFill>
              </a:rPr>
              <a:t>Orientation </a:t>
            </a:r>
            <a:r>
              <a:rPr lang="fr-FR" sz="2000" b="1" kern="0" dirty="0">
                <a:solidFill>
                  <a:srgbClr val="01386E"/>
                </a:solidFill>
              </a:rPr>
              <a:t>5 : Améliorer l’accès à l’innovation pour tous les patients 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kern="0" dirty="0" smtClean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/>
              <a:t>A</a:t>
            </a:r>
            <a:r>
              <a:rPr lang="fr-FR" sz="2000" b="1" dirty="0" smtClean="0"/>
              <a:t>ccès </a:t>
            </a:r>
            <a:r>
              <a:rPr lang="fr-FR" sz="2000" b="1" dirty="0"/>
              <a:t>à </a:t>
            </a:r>
            <a:r>
              <a:rPr lang="fr-FR" sz="2000" b="1" dirty="0" smtClean="0"/>
              <a:t>l’oncogénétique : </a:t>
            </a:r>
            <a:r>
              <a:rPr lang="fr-FR" sz="2000" dirty="0"/>
              <a:t>s</a:t>
            </a:r>
            <a:r>
              <a:rPr lang="fr-FR" sz="2000" dirty="0" smtClean="0"/>
              <a:t>uivi des personnes pour lesquelles une prédisposition a été identifiée (réseau GENEPY, mis en place par </a:t>
            </a:r>
            <a:r>
              <a:rPr lang="fr-FR" sz="2000" dirty="0" err="1" smtClean="0"/>
              <a:t>OncoMIP</a:t>
            </a:r>
            <a:r>
              <a:rPr lang="fr-FR" sz="2000" dirty="0" smtClean="0"/>
              <a:t>)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/>
              <a:t>Accès </a:t>
            </a:r>
            <a:r>
              <a:rPr lang="fr-FR" sz="2000" b="1" dirty="0" smtClean="0"/>
              <a:t>aux tests moléculaires : </a:t>
            </a:r>
            <a:r>
              <a:rPr lang="fr-FR" sz="2000" dirty="0"/>
              <a:t>p</a:t>
            </a:r>
            <a:r>
              <a:rPr lang="fr-FR" sz="2000" dirty="0" smtClean="0"/>
              <a:t>ossibilité </a:t>
            </a:r>
            <a:r>
              <a:rPr lang="fr-FR" sz="2000" dirty="0"/>
              <a:t>de prescrire en ligne les tests moléculaires (logiciel ORPAMIP) </a:t>
            </a: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/>
              <a:t>Accès aux essais thérapeutiques : </a:t>
            </a:r>
            <a:r>
              <a:rPr lang="fr-FR" sz="2000" dirty="0"/>
              <a:t>e</a:t>
            </a:r>
            <a:r>
              <a:rPr lang="fr-FR" sz="2000" dirty="0" smtClean="0"/>
              <a:t>xistence </a:t>
            </a:r>
            <a:r>
              <a:rPr lang="fr-FR" sz="2000" dirty="0"/>
              <a:t>d’un annuaire des essais cliniques ouverts dans les deux ex </a:t>
            </a:r>
            <a:r>
              <a:rPr lang="fr-FR" sz="2000" dirty="0" smtClean="0"/>
              <a:t>régions, 1 </a:t>
            </a:r>
            <a:r>
              <a:rPr lang="fr-FR" sz="2000" dirty="0"/>
              <a:t>EMRC </a:t>
            </a:r>
            <a:r>
              <a:rPr lang="fr-FR" sz="2000" dirty="0" smtClean="0"/>
              <a:t>(équipe mobile de recherche clinique) dans </a:t>
            </a:r>
            <a:r>
              <a:rPr lang="fr-FR" sz="2000" dirty="0"/>
              <a:t>les 2 ex régions, gérée par les 2 CHU et l’ICM en LR, gérée par </a:t>
            </a:r>
            <a:r>
              <a:rPr lang="fr-FR" sz="2000" dirty="0" err="1"/>
              <a:t>Oncomip</a:t>
            </a:r>
            <a:r>
              <a:rPr lang="fr-FR" sz="2000" dirty="0"/>
              <a:t> en MP</a:t>
            </a: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kern="0" dirty="0">
              <a:solidFill>
                <a:srgbClr val="01386E"/>
              </a:solidFill>
            </a:endParaRPr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235309" indent="-235309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/>
          </a:p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/>
          </a:p>
          <a:p>
            <a:pPr marL="0" indent="0" algn="just">
              <a:buNone/>
            </a:pPr>
            <a:endParaRPr lang="fr-FR" sz="2400" b="1" kern="0" dirty="0" smtClean="0">
              <a:solidFill>
                <a:srgbClr val="01386E"/>
              </a:solidFill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850383" y="9021170"/>
            <a:ext cx="12145698" cy="535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309" indent="-235309" algn="just" defTabSz="12551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kern="0" dirty="0">
              <a:solidFill>
                <a:srgbClr val="01386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66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2227879" y="286604"/>
            <a:ext cx="12740682" cy="79157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 sz="3600" dirty="0"/>
              <a:t>3. </a:t>
            </a:r>
            <a:r>
              <a:rPr lang="fr-FR" sz="3500" dirty="0"/>
              <a:t>S</a:t>
            </a:r>
            <a:r>
              <a:rPr lang="fr-FR" sz="3500" dirty="0" smtClean="0"/>
              <a:t>ynthèse des axes de </a:t>
            </a:r>
            <a:r>
              <a:rPr lang="fr-FR" sz="3500" dirty="0"/>
              <a:t>la feuille de route régionale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740682" y="7898199"/>
            <a:ext cx="467318" cy="95388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161" tIns="58161" rIns="58161" bIns="581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space réservé du numéro de diapositive 3"/>
          <p:cNvSpPr txBox="1">
            <a:spLocks/>
          </p:cNvSpPr>
          <p:nvPr/>
        </p:nvSpPr>
        <p:spPr>
          <a:xfrm>
            <a:off x="1312164" y="9196129"/>
            <a:ext cx="661095" cy="528931"/>
          </a:xfrm>
          <a:prstGeom prst="rect">
            <a:avLst/>
          </a:prstGeom>
        </p:spPr>
        <p:txBody>
          <a:bodyPr lIns="147922" tIns="73961" rIns="147922" bIns="73961"/>
          <a:lstStyle>
            <a:defPPr>
              <a:defRPr lang="en-US"/>
            </a:defPPr>
            <a:lvl1pPr marL="0" algn="l" defTabSz="1031626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813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626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7439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252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9065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4878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0691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6504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36B7D2-B98C-44FD-8D04-7EC62A564975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5" y="1544714"/>
            <a:ext cx="12982119" cy="763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5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Statut_x0020_du_x0020_document xmlns="f95cf4cf-764b-4ee2-935e-c99541ce7fce" xsi:nil="true"/>
    <Date_x0020_de_x0020_validation_x0020_attendue xmlns="f95cf4cf-764b-4ee2-935e-c99541ce7fce" xsi:nil="true"/>
    <Chantiers xmlns="f95cf4cf-764b-4ee2-935e-c99541ce7fce" xsi:nil="true"/>
    <Typologie_x0020_de_x0020_document xmlns="f95cf4cf-764b-4ee2-935e-c99541ce7fce" xsi:nil="true"/>
    <Fonctions_x0020_Projet_x0020_ARS xmlns="f95cf4cf-764b-4ee2-935e-c99541ce7fce" xsi:nil="true"/>
    <Th_x00e8_me_x0020_ARS xmlns="f95cf4cf-764b-4ee2-935e-c99541ce7f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75DA55160FB40B9057473F2B9F69F" ma:contentTypeVersion="6" ma:contentTypeDescription="Crée un document." ma:contentTypeScope="" ma:versionID="49d91ac0c476823648b8fb3f05380d4a">
  <xsd:schema xmlns:xsd="http://www.w3.org/2001/XMLSchema" xmlns:p="http://schemas.microsoft.com/office/2006/metadata/properties" xmlns:ns2="f95cf4cf-764b-4ee2-935e-c99541ce7fce" targetNamespace="http://schemas.microsoft.com/office/2006/metadata/properties" ma:root="true" ma:fieldsID="c2d4a90f44cc87ada9cc91487d1d4742" ns2:_="">
    <xsd:import namespace="f95cf4cf-764b-4ee2-935e-c99541ce7fce"/>
    <xsd:element name="properties">
      <xsd:complexType>
        <xsd:sequence>
          <xsd:element name="documentManagement">
            <xsd:complexType>
              <xsd:all>
                <xsd:element ref="ns2:Fonctions_x0020_Projet_x0020_ARS" minOccurs="0"/>
                <xsd:element ref="ns2:Th_x00e8_me_x0020_ARS" minOccurs="0"/>
                <xsd:element ref="ns2:Typologie_x0020_de_x0020_document" minOccurs="0"/>
                <xsd:element ref="ns2:Statut_x0020_du_x0020_document" minOccurs="0"/>
                <xsd:element ref="ns2:Date_x0020_de_x0020_validation_x0020_attendue" minOccurs="0"/>
                <xsd:element ref="ns2:Chantier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95cf4cf-764b-4ee2-935e-c99541ce7fce" elementFormDefault="qualified">
    <xsd:import namespace="http://schemas.microsoft.com/office/2006/documentManagement/types"/>
    <xsd:element name="Fonctions_x0020_Projet_x0020_ARS" ma:index="8" nillable="true" ma:displayName="Fonctions Projet ARS" ma:description="regroupement des Thèmes projet ARS en Fonction" ma:format="Dropdown" ma:internalName="Fonctions_x0020_Projet_x0020_ARS">
      <xsd:simpleType>
        <xsd:restriction base="dms:Choice">
          <xsd:enumeration value="Fonctions transverses"/>
          <xsd:enumeration value="Fonctions Métiers"/>
          <xsd:enumeration value="Fonctions Supports"/>
        </xsd:restriction>
      </xsd:simpleType>
    </xsd:element>
    <xsd:element name="Th_x00e8_me_x0020_ARS" ma:index="9" nillable="true" ma:displayName="Thème ARS" ma:description="Groupes thématiques du projet ARS" ma:format="Dropdown" ma:internalName="Th_x00e8_me_x0020_ARS">
      <xsd:simpleType>
        <xsd:restriction base="dms:Choice">
          <xsd:enumeration value="COMOP COMEX"/>
          <xsd:enumeration value="Communication"/>
          <xsd:enumeration value="Correspondants régionaux"/>
          <xsd:enumeration value="Démocratie sanitaire"/>
          <xsd:enumeration value="Fonction budgétaire et comptable"/>
          <xsd:enumeration value="Fonction  RH - Accompagnement RH"/>
          <xsd:enumeration value="Fonction  RH - Mise en place de la fonction"/>
          <xsd:enumeration value="Fonction S.I"/>
          <xsd:enumeration value="Immobilier et Logistique"/>
          <xsd:enumeration value="Pilotage de la mise en oeuvre des ARS"/>
          <xsd:enumeration value="Pilotage national"/>
          <xsd:enumeration value="Prévention/VSS"/>
          <xsd:enumeration value="Régulation"/>
          <xsd:enumeration value="Santé Publique"/>
          <xsd:enumeration value="Stratégie / Projets Régionaux de Santé"/>
        </xsd:restriction>
      </xsd:simpleType>
    </xsd:element>
    <xsd:element name="Typologie_x0020_de_x0020_document" ma:index="10" nillable="true" ma:displayName="Typologie de document" ma:format="Dropdown" ma:internalName="Typologie_x0020_de_x0020_document">
      <xsd:simpleType>
        <xsd:restriction base="dms:Choice">
          <xsd:enumeration value="Autre"/>
          <xsd:enumeration value="Cahier des charges"/>
          <xsd:enumeration value="Circulaire / décret / instruction"/>
          <xsd:enumeration value="Compte rendu de réunion / PV"/>
          <xsd:enumeration value="Modèle de document"/>
          <xsd:enumeration value="Note"/>
          <xsd:enumeration value="Support de réunion"/>
        </xsd:restriction>
      </xsd:simpleType>
    </xsd:element>
    <xsd:element name="Statut_x0020_du_x0020_document" ma:index="11" nillable="true" ma:displayName="Statut du document" ma:format="Dropdown" ma:internalName="Statut_x0020_du_x0020_document">
      <xsd:simpleType>
        <xsd:restriction base="dms:Choice">
          <xsd:enumeration value="A valider"/>
          <xsd:enumeration value="Validé"/>
          <xsd:enumeration value="Livrable"/>
        </xsd:restriction>
      </xsd:simpleType>
    </xsd:element>
    <xsd:element name="Date_x0020_de_x0020_validation_x0020_attendue" ma:index="12" nillable="true" ma:displayName="Date de validation attendue" ma:format="DateOnly" ma:internalName="Date_x0020_de_x0020_validation_x0020_attendue">
      <xsd:simpleType>
        <xsd:restriction base="dms:DateTime"/>
      </xsd:simpleType>
    </xsd:element>
    <xsd:element name="Chantiers" ma:index="13" nillable="true" ma:displayName="Chantiers" ma:description="ATTENTION, &#10;À CHAQUE FOIS QUE VOUS CRÉEREZ UN CHANTIER/SOUS-SITE, IL FAUDRA ÉGALEMENT RAJOUTER LE NOM DU CHANTIER/SOUS-SITE DANS CETTE COLONNE" ma:format="Dropdown" ma:internalName="Chantiers">
      <xsd:simpleType>
        <xsd:restriction base="dms:Choice">
          <xsd:enumeration value="chantier 1 (voir description)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82E1FA2-274C-4F83-B1F8-3505098105CB}">
  <ds:schemaRefs>
    <ds:schemaRef ds:uri="http://schemas.microsoft.com/office/2006/metadata/properties"/>
    <ds:schemaRef ds:uri="f95cf4cf-764b-4ee2-935e-c99541ce7fce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E3EF4A9-02B6-4372-8534-16B6853C46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51E758-0B1D-4013-B5E2-54FEE13CB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5cf4cf-764b-4ee2-935e-c99541ce7f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5030</TotalTime>
  <Words>708</Words>
  <Application>Microsoft Office PowerPoint</Application>
  <PresentationFormat>Personnalisé</PresentationFormat>
  <Paragraphs>104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Conception personnalisée</vt:lpstr>
      <vt:lpstr>Présentation PowerPoint</vt:lpstr>
      <vt:lpstr>Sommaire</vt:lpstr>
      <vt:lpstr>1. Contexte et déclinaison régionale du plan cancer </vt:lpstr>
      <vt:lpstr>2. Réalisations structurantes des précédents PRS</vt:lpstr>
      <vt:lpstr>2. Réalisations structurantes des précédents PRS</vt:lpstr>
      <vt:lpstr>3. Synthèse des axes de la feuille de route régionale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Théo Gamel Niepce</dc:creator>
  <cp:lastModifiedBy>Sylvie Chamvoux</cp:lastModifiedBy>
  <cp:revision>78</cp:revision>
  <dcterms:created xsi:type="dcterms:W3CDTF">2017-04-14T16:18:05Z</dcterms:created>
  <dcterms:modified xsi:type="dcterms:W3CDTF">2017-05-22T08:05:36Z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0x010100C0B75DA55160FB40B9057473F2B9F69F</vt:lpwstr>
  </property>
</Properties>
</file>